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9"/>
  </p:notesMasterIdLst>
  <p:handoutMasterIdLst>
    <p:handoutMasterId r:id="rId20"/>
  </p:handoutMasterIdLst>
  <p:sldIdLst>
    <p:sldId id="278" r:id="rId6"/>
    <p:sldId id="1291" r:id="rId7"/>
    <p:sldId id="1293" r:id="rId8"/>
    <p:sldId id="1290" r:id="rId9"/>
    <p:sldId id="1289" r:id="rId10"/>
    <p:sldId id="1285" r:id="rId11"/>
    <p:sldId id="1286" r:id="rId12"/>
    <p:sldId id="1297" r:id="rId13"/>
    <p:sldId id="1296" r:id="rId14"/>
    <p:sldId id="1298" r:id="rId15"/>
    <p:sldId id="1300" r:id="rId16"/>
    <p:sldId id="1280" r:id="rId17"/>
    <p:sldId id="1299" r:id="rId18"/>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tschas, Benjamin" initials="WB" lastIdx="2" clrIdx="0">
    <p:extLst>
      <p:ext uri="{19B8F6BF-5375-455C-9EA6-DF929625EA0E}">
        <p15:presenceInfo xmlns:p15="http://schemas.microsoft.com/office/powerpoint/2012/main" userId="S-1-5-21-1156737867-681972312-1097073633-76273" providerId="AD"/>
      </p:ext>
    </p:extLst>
  </p:cmAuthor>
  <p:cmAuthor id="2" name="Lemmerz, Christian" initials="LC" lastIdx="11" clrIdx="1">
    <p:extLst>
      <p:ext uri="{19B8F6BF-5375-455C-9EA6-DF929625EA0E}">
        <p15:presenceInfo xmlns:p15="http://schemas.microsoft.com/office/powerpoint/2012/main" userId="S-1-5-21-1156737867-681972312-1097073633-16975" providerId="AD"/>
      </p:ext>
    </p:extLst>
  </p:cmAuthor>
  <p:cmAuthor id="3" name="Lux, Oliver" initials="LO" lastIdx="5" clrIdx="2">
    <p:extLst>
      <p:ext uri="{19B8F6BF-5375-455C-9EA6-DF929625EA0E}">
        <p15:presenceInfo xmlns:p15="http://schemas.microsoft.com/office/powerpoint/2012/main" userId="S-1-5-21-1156737867-681972312-1097073633-3173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EAF4"/>
    <a:srgbClr val="FF1F23"/>
    <a:srgbClr val="0865E4"/>
    <a:srgbClr val="024E5B"/>
    <a:srgbClr val="D9117E"/>
    <a:srgbClr val="14B3EB"/>
    <a:srgbClr val="004C68"/>
    <a:srgbClr val="94B333"/>
    <a:srgbClr val="EFCA0A"/>
    <a:srgbClr val="006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75000" autoAdjust="0"/>
  </p:normalViewPr>
  <p:slideViewPr>
    <p:cSldViewPr snapToGrid="0" showGuides="1">
      <p:cViewPr varScale="1">
        <p:scale>
          <a:sx n="57" d="100"/>
          <a:sy n="57" d="100"/>
        </p:scale>
        <p:origin x="1378" y="58"/>
      </p:cViewPr>
      <p:guideLst>
        <p:guide orient="horz" pos="2160"/>
        <p:guide pos="4112"/>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5" d="100"/>
          <a:sy n="75" d="100"/>
        </p:scale>
        <p:origin x="1911"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3CC217A-F9D7-47C3-B542-AAA915BA419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a:extLst>
              <a:ext uri="{FF2B5EF4-FFF2-40B4-BE49-F238E27FC236}">
                <a16:creationId xmlns:a16="http://schemas.microsoft.com/office/drawing/2014/main" id="{6E7CD6EC-38D3-4F9F-824F-27FD60C73D3A}"/>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CE0980D6-5DF0-463D-BFB7-BC7EA5530348}" type="datetimeFigureOut">
              <a:rPr lang="de-DE" smtClean="0"/>
              <a:t>20.02.2025</a:t>
            </a:fld>
            <a:endParaRPr lang="de-DE"/>
          </a:p>
        </p:txBody>
      </p:sp>
      <p:sp>
        <p:nvSpPr>
          <p:cNvPr id="4" name="Fußzeilenplatzhalter 3">
            <a:extLst>
              <a:ext uri="{FF2B5EF4-FFF2-40B4-BE49-F238E27FC236}">
                <a16:creationId xmlns:a16="http://schemas.microsoft.com/office/drawing/2014/main" id="{2D3B72A2-2A97-46A2-B0E6-3DFA689BB9E3}"/>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7F749A1E-B8C3-415F-AC4C-200E5AD78844}"/>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6AD9C69D-BBB7-4804-A517-DD8710202B55}" type="slidenum">
              <a:rPr lang="de-DE" smtClean="0"/>
              <a:t>‹Nr.›</a:t>
            </a:fld>
            <a:endParaRPr lang="de-DE"/>
          </a:p>
        </p:txBody>
      </p:sp>
    </p:spTree>
    <p:extLst>
      <p:ext uri="{BB962C8B-B14F-4D97-AF65-F5344CB8AC3E}">
        <p14:creationId xmlns:p14="http://schemas.microsoft.com/office/powerpoint/2010/main" val="351558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2E535C94-B646-4D4D-A5E3-882C7E78FF5D}" type="datetimeFigureOut">
              <a:rPr lang="de-DE" smtClean="0"/>
              <a:t>20.02.2025</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C28433A-3D12-444A-8A1F-2969B3EF30AF}" type="slidenum">
              <a:rPr lang="de-DE" smtClean="0"/>
              <a:t>‹Nr.›</a:t>
            </a:fld>
            <a:endParaRPr lang="de-DE"/>
          </a:p>
        </p:txBody>
      </p:sp>
    </p:spTree>
    <p:extLst>
      <p:ext uri="{BB962C8B-B14F-4D97-AF65-F5344CB8AC3E}">
        <p14:creationId xmlns:p14="http://schemas.microsoft.com/office/powerpoint/2010/main" val="315061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Herausforderung und Vorzüge dieser aktiven Fernerkundungsmissionen aufzeigen!</a:t>
            </a:r>
          </a:p>
        </p:txBody>
      </p:sp>
      <p:sp>
        <p:nvSpPr>
          <p:cNvPr id="4" name="Foliennummernplatzhalter 3"/>
          <p:cNvSpPr>
            <a:spLocks noGrp="1"/>
          </p:cNvSpPr>
          <p:nvPr>
            <p:ph type="sldNum" sz="quarter" idx="5"/>
          </p:nvPr>
        </p:nvSpPr>
        <p:spPr/>
        <p:txBody>
          <a:bodyPr/>
          <a:lstStyle/>
          <a:p>
            <a:fld id="{4C28433A-3D12-444A-8A1F-2969B3EF30AF}" type="slidenum">
              <a:rPr lang="de-DE" smtClean="0"/>
              <a:t>1</a:t>
            </a:fld>
            <a:endParaRPr lang="de-DE"/>
          </a:p>
        </p:txBody>
      </p:sp>
    </p:spTree>
    <p:extLst>
      <p:ext uri="{BB962C8B-B14F-4D97-AF65-F5344CB8AC3E}">
        <p14:creationId xmlns:p14="http://schemas.microsoft.com/office/powerpoint/2010/main" val="412633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425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11</a:t>
            </a:fld>
            <a:endParaRPr lang="de-DE"/>
          </a:p>
        </p:txBody>
      </p:sp>
    </p:spTree>
    <p:extLst>
      <p:ext uri="{BB962C8B-B14F-4D97-AF65-F5344CB8AC3E}">
        <p14:creationId xmlns:p14="http://schemas.microsoft.com/office/powerpoint/2010/main" val="4193251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12</a:t>
            </a:fld>
            <a:endParaRPr lang="de-DE"/>
          </a:p>
        </p:txBody>
      </p:sp>
    </p:spTree>
    <p:extLst>
      <p:ext uri="{BB962C8B-B14F-4D97-AF65-F5344CB8AC3E}">
        <p14:creationId xmlns:p14="http://schemas.microsoft.com/office/powerpoint/2010/main" val="303186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76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2</a:t>
            </a:fld>
            <a:endParaRPr lang="de-DE"/>
          </a:p>
        </p:txBody>
      </p:sp>
    </p:spTree>
    <p:extLst>
      <p:ext uri="{BB962C8B-B14F-4D97-AF65-F5344CB8AC3E}">
        <p14:creationId xmlns:p14="http://schemas.microsoft.com/office/powerpoint/2010/main" val="250881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4</a:t>
            </a:fld>
            <a:endParaRPr lang="de-DE"/>
          </a:p>
        </p:txBody>
      </p:sp>
    </p:spTree>
    <p:extLst>
      <p:ext uri="{BB962C8B-B14F-4D97-AF65-F5344CB8AC3E}">
        <p14:creationId xmlns:p14="http://schemas.microsoft.com/office/powerpoint/2010/main" val="318447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Hot Pixels: </a:t>
            </a:r>
            <a:r>
              <a:rPr lang="en-US" sz="1200" b="0" i="0" kern="1200" dirty="0">
                <a:solidFill>
                  <a:schemeClr val="tx1"/>
                </a:solidFill>
                <a:effectLst/>
                <a:latin typeface="+mn-lt"/>
                <a:ea typeface="+mn-ea"/>
                <a:cs typeface="+mn-cs"/>
              </a:rPr>
              <a:t>Already shortly after the successful launch of the European Space Agency satellite Aeolus in August 2018, it turned out that dark current signal anomalies of single pixels (so-called “hot pixels”) on the Accumulation-Charge-Coupled Devices (ACCDs) of the Aeolus detectors detrimentally impact the quality of the aerosol and wind products potentially leading to wind errors of up to 4 m/s.</a:t>
            </a:r>
            <a:r>
              <a:rPr lang="en-US" dirty="0"/>
              <a:t> </a:t>
            </a:r>
            <a:br>
              <a:rPr lang="en-US" dirty="0"/>
            </a:br>
            <a:endParaRPr lang="de-DE" dirty="0"/>
          </a:p>
          <a:p>
            <a:pPr marL="171450" indent="-171450">
              <a:buFont typeface="Arial" panose="020B0604020202020204" pitchFamily="34" charset="0"/>
              <a:buChar char="•"/>
            </a:pPr>
            <a:r>
              <a:rPr lang="de-DE" b="1" dirty="0"/>
              <a:t>DUDE:</a:t>
            </a:r>
            <a:r>
              <a:rPr lang="de-DE" dirty="0"/>
              <a:t> T</a:t>
            </a:r>
            <a:r>
              <a:rPr lang="en-US" sz="1200" b="0" i="0" kern="1200" dirty="0">
                <a:solidFill>
                  <a:schemeClr val="tx1"/>
                </a:solidFill>
                <a:effectLst/>
                <a:latin typeface="+mn-lt"/>
                <a:ea typeface="+mn-ea"/>
                <a:cs typeface="+mn-cs"/>
              </a:rPr>
              <a:t>o allow dark signal characterization of the memory zone during continuous laser operation, the so-called DUDE (Down Under Dark Experiment)-measurement procedure was developed. During DUDE measurements, the range gate timing settings are adjusted such that the theoretical return signal is acquired from below the Earth’s surface. In that way, dark current signals of all pixels of the memory zone can be measured without lidar signal contributions apart from the solar background signal.</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M1 correction:</a:t>
            </a:r>
            <a:r>
              <a:rPr lang="en-US" dirty="0"/>
              <a:t> One systematic error source was determined to be related to small fluctuations of the temperatures across the 1.5 m diameter primary mirror of the telescope which cause varying wind biases along the orbit of up to 8 m s−1. </a:t>
            </a:r>
            <a:r>
              <a:rPr lang="en-US" sz="1200" b="0" i="0" kern="1200" dirty="0">
                <a:solidFill>
                  <a:schemeClr val="tx1"/>
                </a:solidFill>
                <a:effectLst/>
                <a:latin typeface="+mn-lt"/>
                <a:ea typeface="+mn-ea"/>
                <a:cs typeface="+mn-cs"/>
              </a:rPr>
              <a:t>It was shown that the telescope temperature variations along the orbit are due to changes in the top-of-atmosphere reflected shortwave and outgoing longwave radiation of the Earth and the related response of the telescope’s thermal control system.</a:t>
            </a:r>
            <a:br>
              <a:rPr lang="en-US" dirty="0"/>
            </a:br>
            <a:br>
              <a:rPr lang="en-US" dirty="0"/>
            </a:b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5</a:t>
            </a:fld>
            <a:endParaRPr lang="de-DE"/>
          </a:p>
        </p:txBody>
      </p:sp>
    </p:spTree>
    <p:extLst>
      <p:ext uri="{BB962C8B-B14F-4D97-AF65-F5344CB8AC3E}">
        <p14:creationId xmlns:p14="http://schemas.microsoft.com/office/powerpoint/2010/main" val="22235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A few weeks before the first Auger measurement in August 2019, a switchover to the redundant FM-B laser was performed after the emitted energy of the nominal FM-A laser had decreased significantly from 65 to 41 mJ between December 2018 and May 2019 [16], as recorded by the monitoring photodiode located behind the laser transmitter. The Energy degradation was later traced back to a gradual misalignment of the master oscillator caused by a thermal drift of the laser bench, which resulted in a non-optimal temperature set point of the master oscillator depending on the emitted laser frequency</a:t>
            </a:r>
          </a:p>
          <a:p>
            <a:pPr marL="171450" indent="-171450">
              <a:buFont typeface="Arial" panose="020B0604020202020204" pitchFamily="34" charset="0"/>
              <a:buChar char="•"/>
            </a:pPr>
            <a:r>
              <a:rPr lang="en-US" dirty="0"/>
              <a:t>However, despite the stable laser energy, which was even increased to more than 100 mJ by several laser adjustments, the atmospheric signal levels decreased by more than 70% over the three years following the switchover, leading to a degrading precision of the Aeolus data with the random error of the Rayleigh wind results increasing from about 5 m/s to more than 8 m/s</a:t>
            </a:r>
          </a:p>
          <a:p>
            <a:pPr marL="171450" indent="-171450">
              <a:buFont typeface="Arial" panose="020B0604020202020204" pitchFamily="34" charset="0"/>
              <a:buChar char="•"/>
            </a:pPr>
            <a:r>
              <a:rPr lang="en-US" dirty="0"/>
              <a:t>The first Auger estimates in July/August 2021 strongly supported the root-cause analysis of the signal loss and ultimately led to the decision to switch back to the FM-A laser in November 2022. Despite the much lower output energy compared to FM-B at the end of its operation (101 mJ), the switchover to FM-A increased the atmospheric signal by a factor of 2.2, to a level </a:t>
            </a:r>
            <a:r>
              <a:rPr lang="en-US" dirty="0" err="1"/>
              <a:t>corre</a:t>
            </a:r>
            <a:r>
              <a:rPr lang="en-US" dirty="0"/>
              <a:t>- </a:t>
            </a:r>
            <a:r>
              <a:rPr lang="en-US" dirty="0" err="1"/>
              <a:t>sponding</a:t>
            </a:r>
            <a:r>
              <a:rPr lang="en-US" dirty="0"/>
              <a:t> to the laser energy of the first FM-A period in early 2019. The signal loss experienced during the FM-B period was thus fully recovered, confirming that it had occurred on the optics behind the laser output, more specifically on the optics that are unique to the FM-B, most likely within the relay optics, including the FFM, which guide the redundant FM-B laser beam onto the nominal optical path (see Fig. 1). </a:t>
            </a:r>
            <a:br>
              <a:rPr lang="en-US" dirty="0"/>
            </a:b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6</a:t>
            </a:fld>
            <a:endParaRPr lang="de-DE"/>
          </a:p>
        </p:txBody>
      </p:sp>
    </p:spTree>
    <p:extLst>
      <p:ext uri="{BB962C8B-B14F-4D97-AF65-F5344CB8AC3E}">
        <p14:creationId xmlns:p14="http://schemas.microsoft.com/office/powerpoint/2010/main" val="138515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1" dirty="0"/>
              <a:t>Frequency measurements: </a:t>
            </a:r>
            <a:r>
              <a:rPr lang="en-US" dirty="0"/>
              <a:t>Using the Fizeau interferometer as a wavemeter goes back to techniques developed with the A2D </a:t>
            </a:r>
          </a:p>
          <a:p>
            <a:pPr marL="171450" indent="-171450">
              <a:buFont typeface="Arial" panose="020B0604020202020204" pitchFamily="34" charset="0"/>
              <a:buChar char="•"/>
            </a:pPr>
            <a:r>
              <a:rPr lang="en-US" b="1" dirty="0"/>
              <a:t>Center Figure: </a:t>
            </a:r>
            <a:r>
              <a:rPr lang="en-US" dirty="0"/>
              <a:t>Laser frequency fluctuations along one orbit (14 Oct. 2019 October 2019, 01:27 to 02:57 UTC). </a:t>
            </a:r>
            <a:r>
              <a:rPr lang="en-US" sz="1200" b="0" i="0" kern="1200" dirty="0">
                <a:solidFill>
                  <a:schemeClr val="tx1"/>
                </a:solidFill>
                <a:effectLst/>
                <a:latin typeface="+mn-lt"/>
                <a:ea typeface="+mn-ea"/>
                <a:cs typeface="+mn-cs"/>
              </a:rPr>
              <a:t>The underlying reason for the dependency on geolocation (as shown in the right figure) is the existence of critical rotation speeds of the satellite’s reaction wheels, which suggests that micro-vibrations are the root cause for the deterioration of the laser stability on timescales of a few tens of seconds. </a:t>
            </a:r>
            <a:br>
              <a:rPr lang="en-US" dirty="0"/>
            </a:br>
            <a:endParaRPr lang="de-DE" dirty="0"/>
          </a:p>
        </p:txBody>
      </p:sp>
      <p:sp>
        <p:nvSpPr>
          <p:cNvPr id="4" name="Foliennummernplatzhalter 3"/>
          <p:cNvSpPr>
            <a:spLocks noGrp="1"/>
          </p:cNvSpPr>
          <p:nvPr>
            <p:ph type="sldNum" sz="quarter" idx="5"/>
          </p:nvPr>
        </p:nvSpPr>
        <p:spPr/>
        <p:txBody>
          <a:bodyPr/>
          <a:lstStyle/>
          <a:p>
            <a:fld id="{4C28433A-3D12-444A-8A1F-2969B3EF30AF}" type="slidenum">
              <a:rPr lang="de-DE" smtClean="0"/>
              <a:t>7</a:t>
            </a:fld>
            <a:endParaRPr lang="de-DE"/>
          </a:p>
        </p:txBody>
      </p:sp>
    </p:spTree>
    <p:extLst>
      <p:ext uri="{BB962C8B-B14F-4D97-AF65-F5344CB8AC3E}">
        <p14:creationId xmlns:p14="http://schemas.microsoft.com/office/powerpoint/2010/main" val="19623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4625" indent="-174625">
              <a:spcAft>
                <a:spcPts val="300"/>
              </a:spcAft>
              <a:buFont typeface="Arial" panose="020B0604020202020204" pitchFamily="34" charset="0"/>
              <a:buChar char="•"/>
            </a:pPr>
            <a:r>
              <a:rPr lang="en-US" sz="1200" b="0" i="0" dirty="0"/>
              <a:t>The accurate fringe analysis was already performed based on A2D measurements.</a:t>
            </a:r>
          </a:p>
          <a:p>
            <a:pPr marL="174625" indent="-174625">
              <a:spcAft>
                <a:spcPts val="300"/>
              </a:spcAft>
              <a:buFont typeface="Arial" panose="020B0604020202020204" pitchFamily="34" charset="0"/>
              <a:buChar char="•"/>
            </a:pPr>
            <a:r>
              <a:rPr lang="en-US" sz="1200" b="1" i="1" dirty="0"/>
              <a:t>∆f</a:t>
            </a:r>
            <a:r>
              <a:rPr lang="en-US" sz="1200" b="1" dirty="0"/>
              <a:t> is the FWHM</a:t>
            </a:r>
            <a:r>
              <a:rPr lang="en-US" sz="1200" dirty="0"/>
              <a:t> before detection </a:t>
            </a:r>
          </a:p>
          <a:p>
            <a:pPr marL="174625" indent="-174625">
              <a:spcAft>
                <a:spcPts val="300"/>
              </a:spcAft>
              <a:buFont typeface="Arial" panose="020B0604020202020204" pitchFamily="34" charset="0"/>
              <a:buChar char="•"/>
            </a:pPr>
            <a:r>
              <a:rPr lang="en-US" sz="1200" b="1" dirty="0"/>
              <a:t>⟨</a:t>
            </a:r>
            <a:r>
              <a:rPr lang="en-US" sz="1200" b="1" i="1" dirty="0"/>
              <a:t>N</a:t>
            </a:r>
            <a:r>
              <a:rPr lang="en-US" sz="1200" b="1" i="1" baseline="-25000" dirty="0"/>
              <a:t>S</a:t>
            </a:r>
            <a:r>
              <a:rPr lang="en-US" sz="1200" b="1" dirty="0"/>
              <a:t>⟩</a:t>
            </a:r>
            <a:r>
              <a:rPr lang="en-US" sz="1200" b="1" i="1" dirty="0"/>
              <a:t> </a:t>
            </a:r>
            <a:r>
              <a:rPr lang="en-US" sz="1200" b="1" dirty="0"/>
              <a:t>the mean number of electron-counts </a:t>
            </a:r>
            <a:r>
              <a:rPr lang="en-US" sz="1200" dirty="0"/>
              <a:t>(radiometric gain = 0.684 LSB/ph.el.)  </a:t>
            </a:r>
          </a:p>
          <a:p>
            <a:pPr marL="174625" indent="-174625">
              <a:spcAft>
                <a:spcPts val="300"/>
              </a:spcAft>
              <a:buFont typeface="Arial" panose="020B0604020202020204" pitchFamily="34" charset="0"/>
              <a:buChar char="•"/>
            </a:pPr>
            <a:r>
              <a:rPr lang="en-US" sz="1200" b="1" dirty="0"/>
              <a:t>C</a:t>
            </a:r>
            <a:r>
              <a:rPr lang="en-US" sz="1200" b="1" baseline="-25000" dirty="0"/>
              <a:t>CR</a:t>
            </a:r>
            <a:r>
              <a:rPr lang="en-US" sz="1200" b="1" dirty="0"/>
              <a:t> is a constant ~</a:t>
            </a:r>
            <a:r>
              <a:rPr lang="en-US" sz="1200" dirty="0"/>
              <a:t> 1 (shape factor) </a:t>
            </a:r>
          </a:p>
          <a:p>
            <a:r>
              <a:rPr lang="en-US" sz="1200" b="0" i="0" kern="1200" dirty="0">
                <a:solidFill>
                  <a:schemeClr val="tx1"/>
                </a:solidFill>
                <a:effectLst/>
                <a:latin typeface="+mn-lt"/>
                <a:ea typeface="+mn-ea"/>
                <a:cs typeface="+mn-cs"/>
              </a:rPr>
              <a:t>The derivation of Eq. (9) was based on determining the median position of the fringe (i.e. with equal numbers of photodetections on either side). </a:t>
            </a:r>
            <a:r>
              <a:rPr lang="en-US" sz="1200" b="0" i="0" kern="1200">
                <a:solidFill>
                  <a:schemeClr val="tx1"/>
                </a:solidFill>
                <a:effectLst/>
                <a:latin typeface="+mn-lt"/>
                <a:ea typeface="+mn-ea"/>
                <a:cs typeface="+mn-cs"/>
              </a:rPr>
              <a:t>By </a:t>
            </a:r>
            <a:r>
              <a:rPr lang="en-US" sz="1200" b="0" i="0" kern="1200" dirty="0">
                <a:solidFill>
                  <a:schemeClr val="tx1"/>
                </a:solidFill>
                <a:effectLst/>
                <a:latin typeface="+mn-lt"/>
                <a:ea typeface="+mn-ea"/>
                <a:cs typeface="+mn-cs"/>
              </a:rPr>
              <a:t>doing so, the constant </a:t>
            </a:r>
            <a:r>
              <a:rPr lang="en-US" sz="1200" b="0" i="1" kern="1200" dirty="0">
                <a:solidFill>
                  <a:schemeClr val="tx1"/>
                </a:solidFill>
                <a:effectLst/>
                <a:latin typeface="+mn-lt"/>
                <a:ea typeface="+mn-ea"/>
                <a:cs typeface="+mn-cs"/>
              </a:rPr>
              <a:t>C </a:t>
            </a:r>
            <a:r>
              <a:rPr lang="en-US" sz="1200" b="0" i="0" kern="1200" dirty="0">
                <a:solidFill>
                  <a:schemeClr val="tx1"/>
                </a:solidFill>
                <a:effectLst/>
                <a:latin typeface="+mn-lt"/>
                <a:ea typeface="+mn-ea"/>
                <a:cs typeface="+mn-cs"/>
              </a:rPr>
              <a:t>was shown to be </a:t>
            </a:r>
            <a:r>
              <a:rPr lang="en-US" sz="1200" b="0" i="1" kern="1200" dirty="0">
                <a:solidFill>
                  <a:schemeClr val="tx1"/>
                </a:solidFill>
                <a:effectLst/>
                <a:latin typeface="+mn-lt"/>
                <a:ea typeface="+mn-ea"/>
                <a:cs typeface="+mn-cs"/>
              </a:rPr>
              <a:t>C</a:t>
            </a:r>
            <a:r>
              <a:rPr lang="en-US" sz="800" b="0" i="1" kern="1200" dirty="0">
                <a:solidFill>
                  <a:schemeClr val="tx1"/>
                </a:solidFill>
                <a:effectLst/>
                <a:latin typeface="+mn-lt"/>
                <a:ea typeface="+mn-ea"/>
                <a:cs typeface="+mn-cs"/>
              </a:rPr>
              <a:t>L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π/</a:t>
            </a:r>
            <a:r>
              <a:rPr lang="en-US" sz="1200" b="0" i="0" kern="1200" dirty="0">
                <a:solidFill>
                  <a:schemeClr val="tx1"/>
                </a:solidFill>
                <a:effectLst/>
                <a:latin typeface="+mn-lt"/>
                <a:ea typeface="+mn-ea"/>
                <a:cs typeface="+mn-cs"/>
              </a:rPr>
              <a:t>4 </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0</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785 for a Lorentzian profile, and </a:t>
            </a:r>
            <a:r>
              <a:rPr lang="en-US" sz="1200" b="0" i="1" kern="1200" dirty="0">
                <a:solidFill>
                  <a:schemeClr val="tx1"/>
                </a:solidFill>
                <a:effectLst/>
                <a:latin typeface="+mn-lt"/>
                <a:ea typeface="+mn-ea"/>
                <a:cs typeface="+mn-cs"/>
              </a:rPr>
              <a:t>C</a:t>
            </a:r>
            <a:r>
              <a:rPr lang="en-US" sz="800" b="0" i="1" kern="1200" dirty="0">
                <a:solidFill>
                  <a:schemeClr val="tx1"/>
                </a:solidFill>
                <a:effectLst/>
                <a:latin typeface="+mn-lt"/>
                <a:ea typeface="+mn-ea"/>
                <a:cs typeface="+mn-cs"/>
              </a:rPr>
              <a:t>G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π/</a:t>
            </a:r>
            <a:r>
              <a:rPr lang="en-US" sz="1200" b="0" i="0" kern="1200" dirty="0">
                <a:solidFill>
                  <a:schemeClr val="tx1"/>
                </a:solidFill>
                <a:effectLst/>
                <a:latin typeface="+mn-lt"/>
                <a:ea typeface="+mn-ea"/>
                <a:cs typeface="+mn-cs"/>
              </a:rPr>
              <a:t>(16 </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ln2)]</a:t>
            </a:r>
            <a:r>
              <a:rPr lang="en-US" sz="800" b="0" i="0" kern="1200" dirty="0">
                <a:solidFill>
                  <a:schemeClr val="tx1"/>
                </a:solidFill>
                <a:effectLst/>
                <a:latin typeface="+mn-lt"/>
                <a:ea typeface="+mn-ea"/>
                <a:cs typeface="+mn-cs"/>
              </a:rPr>
              <a:t>1</a:t>
            </a:r>
            <a:r>
              <a:rPr lang="en-US" sz="800" b="0" i="1" kern="1200" dirty="0">
                <a:solidFill>
                  <a:schemeClr val="tx1"/>
                </a:solidFill>
                <a:effectLst/>
                <a:latin typeface="+mn-lt"/>
                <a:ea typeface="+mn-ea"/>
                <a:cs typeface="+mn-cs"/>
              </a:rPr>
              <a:t>/</a:t>
            </a:r>
            <a:r>
              <a:rPr lang="en-US" sz="800" b="0" i="0" kern="1200" dirty="0">
                <a:solidFill>
                  <a:schemeClr val="tx1"/>
                </a:solidFill>
                <a:effectLst/>
                <a:latin typeface="+mn-lt"/>
                <a:ea typeface="+mn-ea"/>
                <a:cs typeface="+mn-cs"/>
              </a:rPr>
              <a:t>2 </a:t>
            </a:r>
            <a:r>
              <a:rPr lang="en-US" sz="1200" b="0" i="1"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0</a:t>
            </a:r>
            <a:r>
              <a:rPr lang="en-US" sz="1200" b="0" i="1" kern="1200">
                <a:solidFill>
                  <a:schemeClr val="tx1"/>
                </a:solidFill>
                <a:effectLst/>
                <a:latin typeface="+mn-lt"/>
                <a:ea typeface="+mn-ea"/>
                <a:cs typeface="+mn-cs"/>
              </a:rPr>
              <a:t>.</a:t>
            </a:r>
            <a:r>
              <a:rPr lang="en-US" sz="1200" b="0" i="0" kern="1200">
                <a:solidFill>
                  <a:schemeClr val="tx1"/>
                </a:solidFill>
                <a:effectLst/>
                <a:latin typeface="+mn-lt"/>
                <a:ea typeface="+mn-ea"/>
                <a:cs typeface="+mn-cs"/>
              </a:rPr>
              <a:t>532 for </a:t>
            </a:r>
            <a:r>
              <a:rPr lang="en-US" sz="1200" b="0" i="0" kern="1200" dirty="0">
                <a:solidFill>
                  <a:schemeClr val="tx1"/>
                </a:solidFill>
                <a:effectLst/>
                <a:latin typeface="+mn-lt"/>
                <a:ea typeface="+mn-ea"/>
                <a:cs typeface="+mn-cs"/>
              </a:rPr>
              <a:t>a Gaussian profile [see also equations A94 and A95 in (Vaughan, 1989)].</a:t>
            </a:r>
            <a:r>
              <a:rPr lang="en-US" dirty="0"/>
              <a:t> </a:t>
            </a:r>
            <a:br>
              <a:rPr lang="en-US" dirty="0"/>
            </a:br>
            <a:endParaRPr lang="en-US" sz="1800" dirty="0"/>
          </a:p>
          <a:p>
            <a:pPr marL="174625" indent="-174625">
              <a:spcAft>
                <a:spcPts val="300"/>
              </a:spcAft>
              <a:buFont typeface="Arial" panose="020B0604020202020204" pitchFamily="34" charset="0"/>
              <a:buChar char="•"/>
            </a:pPr>
            <a:endParaRPr lang="en-US" sz="1200" dirty="0"/>
          </a:p>
          <a:p>
            <a:pPr marL="174625" indent="-174625">
              <a:spcAft>
                <a:spcPts val="300"/>
              </a:spcAft>
              <a:buFont typeface="Arial" panose="020B0604020202020204" pitchFamily="34" charset="0"/>
              <a:buChar char="•"/>
            </a:pPr>
            <a:r>
              <a:rPr lang="en-US" sz="1200" dirty="0"/>
              <a:t>EMSR = effective Mie spectrometer response</a:t>
            </a:r>
          </a:p>
          <a:p>
            <a:pPr marL="174625" indent="-174625">
              <a:spcAft>
                <a:spcPts val="300"/>
              </a:spcAft>
              <a:buFont typeface="Arial" panose="020B0604020202020204" pitchFamily="34" charset="0"/>
              <a:buChar char="•"/>
            </a:pPr>
            <a:r>
              <a:rPr lang="en-US" sz="1200" dirty="0"/>
              <a:t>RME = radiometric efficiency (considering initial signal loss).</a:t>
            </a:r>
          </a:p>
        </p:txBody>
      </p:sp>
      <p:sp>
        <p:nvSpPr>
          <p:cNvPr id="4" name="Foliennummernplatzhalter 3"/>
          <p:cNvSpPr>
            <a:spLocks noGrp="1"/>
          </p:cNvSpPr>
          <p:nvPr>
            <p:ph type="sldNum" sz="quarter" idx="5"/>
          </p:nvPr>
        </p:nvSpPr>
        <p:spPr/>
        <p:txBody>
          <a:bodyPr/>
          <a:lstStyle/>
          <a:p>
            <a:fld id="{4C28433A-3D12-444A-8A1F-2969B3EF30AF}" type="slidenum">
              <a:rPr lang="de-DE" smtClean="0"/>
              <a:t>8</a:t>
            </a:fld>
            <a:endParaRPr lang="de-DE"/>
          </a:p>
        </p:txBody>
      </p:sp>
    </p:spTree>
    <p:extLst>
      <p:ext uri="{BB962C8B-B14F-4D97-AF65-F5344CB8AC3E}">
        <p14:creationId xmlns:p14="http://schemas.microsoft.com/office/powerpoint/2010/main" val="76667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9CEB7BD7-7981-4E02-9418-70864B801DDF}"/>
              </a:ext>
            </a:extLst>
          </p:cNvPr>
          <p:cNvSpPr>
            <a:spLocks noGrp="1"/>
          </p:cNvSpPr>
          <p:nvPr>
            <p:ph type="body" idx="1"/>
          </p:nvPr>
        </p:nvSpPr>
        <p:spPr/>
        <p:txBody>
          <a:bodyPr/>
          <a:lstStyle/>
          <a:p>
            <a:pPr marL="171450" indent="-171450">
              <a:buFont typeface="Arial" panose="020B0604020202020204" pitchFamily="34" charset="0"/>
              <a:buChar char="•"/>
            </a:pPr>
            <a:r>
              <a:rPr lang="de-DE" dirty="0"/>
              <a:t>ATLID Test </a:t>
            </a:r>
            <a:r>
              <a:rPr lang="de-DE" dirty="0" err="1"/>
              <a:t>can</a:t>
            </a:r>
            <a:r>
              <a:rPr lang="de-DE" dirty="0"/>
              <a:t> </a:t>
            </a:r>
            <a:r>
              <a:rPr lang="de-DE" dirty="0" err="1"/>
              <a:t>be</a:t>
            </a:r>
            <a:r>
              <a:rPr lang="de-DE" dirty="0"/>
              <a:t> </a:t>
            </a:r>
            <a:r>
              <a:rPr lang="de-DE" dirty="0" err="1"/>
              <a:t>mentioned</a:t>
            </a:r>
            <a:r>
              <a:rPr lang="de-DE" dirty="0"/>
              <a:t> </a:t>
            </a:r>
            <a:r>
              <a:rPr lang="de-DE" dirty="0" err="1"/>
              <a:t>as</a:t>
            </a:r>
            <a:r>
              <a:rPr lang="de-DE" dirty="0"/>
              <a:t> </a:t>
            </a:r>
            <a:r>
              <a:rPr lang="de-DE" dirty="0" err="1"/>
              <a:t>addidional</a:t>
            </a:r>
            <a:r>
              <a:rPr lang="de-DE" dirty="0"/>
              <a:t> on.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blau">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2B943-63E8-4E1E-B31E-5FE386090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9454"/>
            <a:ext cx="9697665" cy="1141439"/>
          </a:xfrm>
          <a:solidFill>
            <a:schemeClr val="accent1">
              <a:lumMod val="50000"/>
              <a:alpha val="80000"/>
            </a:schemeClr>
          </a:solidFill>
          <a:ln>
            <a:noFill/>
          </a:ln>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23750"/>
            <a:ext cx="9541821" cy="3221856"/>
          </a:xfrm>
        </p:spPr>
        <p:txBody>
          <a:bodyPr lIns="216000" tIns="0" rIns="0" bIns="108000" anchor="b">
            <a:noAutofit/>
          </a:bodyPr>
          <a:lstStyle>
            <a:lvl1pPr>
              <a:defRPr sz="4800" b="1" cap="all" baseline="0">
                <a:solidFill>
                  <a:schemeClr val="tx1"/>
                </a:solidFill>
              </a:defRPr>
            </a:lvl1pPr>
          </a:lstStyle>
          <a:p>
            <a:endParaRPr lang="de-DE" dirty="0"/>
          </a:p>
        </p:txBody>
      </p:sp>
      <p:pic>
        <p:nvPicPr>
          <p:cNvPr id="9" name="Grafik 8">
            <a:extLst>
              <a:ext uri="{FF2B5EF4-FFF2-40B4-BE49-F238E27FC236}">
                <a16:creationId xmlns:a16="http://schemas.microsoft.com/office/drawing/2014/main" id="{45B16576-B954-4493-9E58-E9C5386E81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5" name="Foliennummernplatzhalter 4">
            <a:extLst>
              <a:ext uri="{FF2B5EF4-FFF2-40B4-BE49-F238E27FC236}">
                <a16:creationId xmlns:a16="http://schemas.microsoft.com/office/drawing/2014/main" id="{5E58F85F-E39F-6DF2-648B-F85C48FB1958}"/>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
        <p:nvSpPr>
          <p:cNvPr id="6" name="Fußzeilenplatzhalter 5">
            <a:extLst>
              <a:ext uri="{FF2B5EF4-FFF2-40B4-BE49-F238E27FC236}">
                <a16:creationId xmlns:a16="http://schemas.microsoft.com/office/drawing/2014/main" id="{4E76295D-E20E-919F-946F-82E3A703EF74}"/>
              </a:ext>
            </a:extLst>
          </p:cNvPr>
          <p:cNvSpPr>
            <a:spLocks noGrp="1"/>
          </p:cNvSpPr>
          <p:nvPr>
            <p:ph type="ftr" sz="quarter" idx="12"/>
          </p:nvPr>
        </p:nvSpPr>
        <p:spPr>
          <a:xfrm>
            <a:off x="1425600" y="6544800"/>
            <a:ext cx="4114800" cy="257774"/>
          </a:xfrm>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361199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blau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1C20BEF9-F6A4-4E18-813E-7C7A4A89EFB4}"/>
              </a:ext>
            </a:extLst>
          </p:cNvPr>
          <p:cNvGraphicFramePr>
            <a:graphicFrameLocks/>
          </p:cNvGraphicFramePr>
          <p:nvPr userDrawn="1">
            <p:extLst>
              <p:ext uri="{D42A27DB-BD31-4B8C-83A1-F6EECF244321}">
                <p14:modId xmlns:p14="http://schemas.microsoft.com/office/powerpoint/2010/main" val="3136610939"/>
              </p:ext>
            </p:extLst>
          </p:nvPr>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tc>
                  <a:txBody>
                    <a:bodyPr/>
                    <a:lstStyle/>
                    <a:p>
                      <a:r>
                        <a:rPr lang="de-DE" dirty="0">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85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tc>
                  <a:txBody>
                    <a:bodyPr/>
                    <a:lstStyle/>
                    <a:p>
                      <a:r>
                        <a:rPr lang="de-DE" dirty="0">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1FF">
                        <a:alpha val="50000"/>
                      </a:srgbClr>
                    </a:solidFill>
                  </a:tcPr>
                </a:tc>
                <a:extLst>
                  <a:ext uri="{0D108BD9-81ED-4DB2-BD59-A6C34878D82A}">
                    <a16:rowId xmlns:a16="http://schemas.microsoft.com/office/drawing/2014/main" val="1197931053"/>
                  </a:ext>
                </a:extLst>
              </a:tr>
            </a:tbl>
          </a:graphicData>
        </a:graphic>
      </p:graphicFrame>
      <p:sp>
        <p:nvSpPr>
          <p:cNvPr id="3" name="Textfeld 2">
            <a:extLst>
              <a:ext uri="{FF2B5EF4-FFF2-40B4-BE49-F238E27FC236}">
                <a16:creationId xmlns:a16="http://schemas.microsoft.com/office/drawing/2014/main" id="{DFA15C25-778F-45D2-A70E-06F46D1BF03A}"/>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89CAA27B-59B5-D915-6398-75A94668C980}"/>
              </a:ext>
            </a:extLst>
          </p:cNvPr>
          <p:cNvSpPr>
            <a:spLocks noGrp="1"/>
          </p:cNvSpPr>
          <p:nvPr>
            <p:ph type="ftr" sz="quarter" idx="11"/>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349227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grü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3B56E86-EFEB-4205-AA4A-9F3E8241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5"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3209"/>
            <a:ext cx="9697665" cy="1141438"/>
          </a:xfrm>
          <a:solidFill>
            <a:schemeClr val="accent4">
              <a:lumMod val="50000"/>
              <a:alpha val="80000"/>
            </a:schemeClr>
          </a:solidFill>
        </p:spPr>
        <p:txBody>
          <a:bodyPr lIns="288000" tIns="144000" rIns="432000" bIns="144000" anchor="ctr">
            <a:normAutofit/>
          </a:bodyPr>
          <a:lstStyle>
            <a:lvl1pPr marL="717550" indent="0" algn="l">
              <a:lnSpc>
                <a:spcPct val="100000"/>
              </a:lnSpc>
              <a:spcBef>
                <a:spcPts val="1000"/>
              </a:spcBef>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endParaRPr lang="de-DE" dirty="0"/>
          </a:p>
        </p:txBody>
      </p:sp>
      <p:pic>
        <p:nvPicPr>
          <p:cNvPr id="8" name="Grafik 7">
            <a:extLst>
              <a:ext uri="{FF2B5EF4-FFF2-40B4-BE49-F238E27FC236}">
                <a16:creationId xmlns:a16="http://schemas.microsoft.com/office/drawing/2014/main" id="{634066C5-F371-4079-BEC5-D83B78D0CF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BC05F074-4978-BB63-F797-D5FCF996151E}"/>
              </a:ext>
            </a:extLst>
          </p:cNvPr>
          <p:cNvSpPr>
            <a:spLocks noGrp="1"/>
          </p:cNvSpPr>
          <p:nvPr>
            <p:ph type="ftr" sz="quarter" idx="10"/>
          </p:nvPr>
        </p:nvSpPr>
        <p:spPr>
          <a:xfrm>
            <a:off x="1425600" y="6544800"/>
            <a:ext cx="4114800" cy="257774"/>
          </a:xfrm>
        </p:spPr>
        <p:txBody>
          <a:bodyPr/>
          <a:lstStyle/>
          <a:p>
            <a:r>
              <a:rPr lang="en-US"/>
              <a:t>B. Witschas - Lidar working group - 20 February 2025</a:t>
            </a:r>
            <a:endParaRPr lang="de-DE" dirty="0"/>
          </a:p>
        </p:txBody>
      </p:sp>
      <p:sp>
        <p:nvSpPr>
          <p:cNvPr id="4" name="Foliennummernplatzhalter 3">
            <a:extLst>
              <a:ext uri="{FF2B5EF4-FFF2-40B4-BE49-F238E27FC236}">
                <a16:creationId xmlns:a16="http://schemas.microsoft.com/office/drawing/2014/main" id="{D709CECA-60EA-35F9-5F27-CF64A7C89715}"/>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Tree>
    <p:extLst>
      <p:ext uri="{BB962C8B-B14F-4D97-AF65-F5344CB8AC3E}">
        <p14:creationId xmlns:p14="http://schemas.microsoft.com/office/powerpoint/2010/main" val="3744685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titel grün">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AF35D6C1-0699-3B81-DD6A-0016F7A8D7EA}"/>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4">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a:t>TITEL</a:t>
            </a:r>
          </a:p>
        </p:txBody>
      </p:sp>
      <p:sp>
        <p:nvSpPr>
          <p:cNvPr id="9" name="Textplatzhalter 9">
            <a:extLst>
              <a:ext uri="{FF2B5EF4-FFF2-40B4-BE49-F238E27FC236}">
                <a16:creationId xmlns:a16="http://schemas.microsoft.com/office/drawing/2014/main" id="{5FBA6571-CE1B-47EB-8C1E-D5A1391EAE8D}"/>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432C7237-52B1-CB5D-D118-2836DC556ECF}"/>
              </a:ext>
            </a:extLst>
          </p:cNvPr>
          <p:cNvSpPr>
            <a:spLocks noGrp="1"/>
          </p:cNvSpPr>
          <p:nvPr>
            <p:ph type="ftr" sz="quarter" idx="14"/>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271422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Inhalt 1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3034300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2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96263446-0FBB-7B9F-7376-C85F4725E6DA}"/>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569630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3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FBB571AC-F556-C50A-DAD2-4638503AA732}"/>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43C99AA0-30B9-CB68-5447-173C21DF9AC9}"/>
              </a:ext>
            </a:extLst>
          </p:cNvPr>
          <p:cNvSpPr>
            <a:spLocks noGrp="1"/>
          </p:cNvSpPr>
          <p:nvPr>
            <p:ph type="body" sz="quarter" idx="19"/>
          </p:nvPr>
        </p:nvSpPr>
        <p:spPr>
          <a:xfrm>
            <a:off x="695325" y="4066055"/>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3" name="Bildplatzhalter 4">
            <a:extLst>
              <a:ext uri="{FF2B5EF4-FFF2-40B4-BE49-F238E27FC236}">
                <a16:creationId xmlns:a16="http://schemas.microsoft.com/office/drawing/2014/main" id="{E5E99BBD-0EE1-272A-B9CD-BB38CD6536A9}"/>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34160246-4126-D54D-D8F2-4EA413129C18}"/>
              </a:ext>
            </a:extLst>
          </p:cNvPr>
          <p:cNvSpPr>
            <a:spLocks noGrp="1"/>
          </p:cNvSpPr>
          <p:nvPr>
            <p:ph type="ftr" sz="quarter" idx="2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78512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4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B0949BCE-540C-4310-9432-ECBCD4F9E8D9}"/>
              </a:ext>
            </a:extLst>
          </p:cNvPr>
          <p:cNvSpPr>
            <a:spLocks noGrp="1"/>
          </p:cNvSpPr>
          <p:nvPr>
            <p:ph type="body" sz="quarter" idx="16"/>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AC8D3D5-3F24-32BA-B9E4-6239FD09AAD8}"/>
              </a:ext>
            </a:extLst>
          </p:cNvPr>
          <p:cNvSpPr>
            <a:spLocks noGrp="1"/>
          </p:cNvSpPr>
          <p:nvPr>
            <p:ph type="ftr" sz="quarter" idx="17"/>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212473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5 grün">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4">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A1BCFDDC-E704-4456-842B-CA12D08661DB}"/>
              </a:ext>
            </a:extLst>
          </p:cNvPr>
          <p:cNvSpPr>
            <a:spLocks noGrp="1"/>
          </p:cNvSpPr>
          <p:nvPr>
            <p:ph type="body" sz="quarter" idx="16"/>
          </p:nvPr>
        </p:nvSpPr>
        <p:spPr>
          <a:xfrm>
            <a:off x="287999" y="5245768"/>
            <a:ext cx="11208676" cy="1278857"/>
          </a:xfrm>
          <a:solidFill>
            <a:schemeClr val="accent4">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B38C3D2-DF70-153A-B8DF-4CECDC072803}"/>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345004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6 grü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CE8896D9-06D8-F605-C9DB-A9519477DD73}"/>
              </a:ext>
            </a:extLst>
          </p:cNvPr>
          <p:cNvSpPr>
            <a:spLocks noGrp="1"/>
          </p:cNvSpPr>
          <p:nvPr>
            <p:ph type="ftr" sz="quarter" idx="11"/>
          </p:nvPr>
        </p:nvSpPr>
        <p:spPr/>
        <p:txBody>
          <a:bodyPr/>
          <a:lstStyle/>
          <a:p>
            <a:r>
              <a:rPr lang="en-US"/>
              <a:t>B. Witschas - Lidar working group - 20 February 2025</a:t>
            </a:r>
            <a:endParaRPr lang="de-DE" dirty="0"/>
          </a:p>
        </p:txBody>
      </p:sp>
      <p:sp>
        <p:nvSpPr>
          <p:cNvPr id="5" name="Inhaltsplatzhalter 2">
            <a:extLst>
              <a:ext uri="{FF2B5EF4-FFF2-40B4-BE49-F238E27FC236}">
                <a16:creationId xmlns:a16="http://schemas.microsoft.com/office/drawing/2014/main" id="{96FFF96C-003A-2C95-0C20-6A5ECF67AE34}"/>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82C0F5C3-8222-0817-ECCA-D675DF1CE7EC}"/>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Tree>
    <p:extLst>
      <p:ext uri="{BB962C8B-B14F-4D97-AF65-F5344CB8AC3E}">
        <p14:creationId xmlns:p14="http://schemas.microsoft.com/office/powerpoint/2010/main" val="74391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elle grün">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57BDB932-A261-4963-8CCA-D819AAB058CA}"/>
              </a:ext>
            </a:extLst>
          </p:cNvPr>
          <p:cNvSpPr>
            <a:spLocks noGrp="1"/>
          </p:cNvSpPr>
          <p:nvPr>
            <p:ph type="tbl" sz="quarter" idx="11"/>
          </p:nvPr>
        </p:nvSpPr>
        <p:spPr>
          <a:xfrm>
            <a:off x="695325" y="1628776"/>
            <a:ext cx="10801350" cy="4895850"/>
          </a:xfrm>
        </p:spPr>
        <p:txBody>
          <a:bodyPr/>
          <a:lstStyle/>
          <a:p>
            <a:endParaRPr lang="de-DE" dirty="0"/>
          </a:p>
        </p:txBody>
      </p:sp>
      <p:sp>
        <p:nvSpPr>
          <p:cNvPr id="3" name="Fußzeilenplatzhalter 2">
            <a:extLst>
              <a:ext uri="{FF2B5EF4-FFF2-40B4-BE49-F238E27FC236}">
                <a16:creationId xmlns:a16="http://schemas.microsoft.com/office/drawing/2014/main" id="{D51EFB8F-681F-B958-6016-DE1F84F28FC9}"/>
              </a:ext>
            </a:extLst>
          </p:cNvPr>
          <p:cNvSpPr>
            <a:spLocks noGrp="1"/>
          </p:cNvSpPr>
          <p:nvPr>
            <p:ph type="ftr" sz="quarter" idx="12"/>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189957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titel blau">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2F87A75-3F72-6661-3C8C-5F55ECF6EF14}"/>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chemeClr val="accent1">
              <a:lumMod val="50000"/>
              <a:alpha val="80000"/>
            </a:schemeClr>
          </a:solidFill>
        </p:spPr>
        <p:txBody>
          <a:bodyPr lIns="396000" tIns="0" rIns="72000" bIns="0" anchor="ctr">
            <a:normAutofit/>
          </a:bodyPr>
          <a:lstStyle>
            <a:lvl1pPr>
              <a:defRPr sz="4800" cap="all" baseline="0">
                <a:solidFill>
                  <a:schemeClr val="bg1"/>
                </a:solidFill>
              </a:defRPr>
            </a:lvl1pPr>
          </a:lstStyle>
          <a:p>
            <a:r>
              <a:rPr lang="de-DE" dirty="0"/>
              <a:t>TITEL</a:t>
            </a:r>
          </a:p>
        </p:txBody>
      </p:sp>
      <p:sp>
        <p:nvSpPr>
          <p:cNvPr id="10" name="Textplatzhalter 9">
            <a:extLst>
              <a:ext uri="{FF2B5EF4-FFF2-40B4-BE49-F238E27FC236}">
                <a16:creationId xmlns:a16="http://schemas.microsoft.com/office/drawing/2014/main" id="{953246B2-203D-4635-9023-C83C1FB1E1B3}"/>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82C564B2-3B65-9088-DFD7-AB7EDE92BA4B}"/>
              </a:ext>
            </a:extLst>
          </p:cNvPr>
          <p:cNvSpPr>
            <a:spLocks noGrp="1"/>
          </p:cNvSpPr>
          <p:nvPr>
            <p:ph type="ftr" sz="quarter" idx="14"/>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2664450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elle grün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10" name="Tabellenplatzhalter 7">
            <a:extLst>
              <a:ext uri="{FF2B5EF4-FFF2-40B4-BE49-F238E27FC236}">
                <a16:creationId xmlns:a16="http://schemas.microsoft.com/office/drawing/2014/main" id="{0D3ABB45-EB62-4087-B3EF-39BEE25E7081}"/>
              </a:ext>
            </a:extLst>
          </p:cNvPr>
          <p:cNvGraphicFramePr>
            <a:graphicFrameLocks/>
          </p:cNvGraphicFramePr>
          <p:nvPr userDrawn="1"/>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a:txBody>
                    <a:bodyPr/>
                    <a:lstStyle/>
                    <a:p>
                      <a:r>
                        <a:rPr lang="de-DE" dirty="0">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1" name="Textfeld 10">
            <a:extLst>
              <a:ext uri="{FF2B5EF4-FFF2-40B4-BE49-F238E27FC236}">
                <a16:creationId xmlns:a16="http://schemas.microsoft.com/office/drawing/2014/main" id="{3D336417-AA09-48C9-BDF2-558668A9C82D}"/>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0407347F-35E4-52BE-8323-099180448913}"/>
              </a:ext>
            </a:extLst>
          </p:cNvPr>
          <p:cNvSpPr>
            <a:spLocks noGrp="1"/>
          </p:cNvSpPr>
          <p:nvPr>
            <p:ph type="ftr" sz="quarter" idx="11"/>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117063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 gelb">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A1DD6DF-B176-485D-B01F-0D026F51E4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5CF0C306-39D7-4EAE-89DF-69763743BA67}"/>
              </a:ext>
            </a:extLst>
          </p:cNvPr>
          <p:cNvSpPr/>
          <p:nvPr userDrawn="1"/>
        </p:nvSpPr>
        <p:spPr>
          <a:xfrm>
            <a:off x="0" y="0"/>
            <a:ext cx="695326"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3" name="Untertitel 2">
            <a:extLst>
              <a:ext uri="{FF2B5EF4-FFF2-40B4-BE49-F238E27FC236}">
                <a16:creationId xmlns:a16="http://schemas.microsoft.com/office/drawing/2014/main" id="{BE5C513F-BDE5-4EEA-A208-17CFB8B9C3FA}"/>
              </a:ext>
            </a:extLst>
          </p:cNvPr>
          <p:cNvSpPr>
            <a:spLocks noGrp="1"/>
          </p:cNvSpPr>
          <p:nvPr>
            <p:ph type="subTitle" idx="1"/>
          </p:nvPr>
        </p:nvSpPr>
        <p:spPr>
          <a:xfrm>
            <a:off x="695326" y="3803208"/>
            <a:ext cx="9697665" cy="1141439"/>
          </a:xfrm>
          <a:solidFill>
            <a:srgbClr val="BE9600">
              <a:alpha val="80000"/>
            </a:srgbClr>
          </a:solidFill>
        </p:spPr>
        <p:txBody>
          <a:bodyPr lIns="288000" tIns="144000" rIns="432000" bIns="144000" anchor="ctr">
            <a:normAutofit/>
          </a:bodyPr>
          <a:lstStyle>
            <a:lvl1pPr marL="71755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Titel 6">
            <a:extLst>
              <a:ext uri="{FF2B5EF4-FFF2-40B4-BE49-F238E27FC236}">
                <a16:creationId xmlns:a16="http://schemas.microsoft.com/office/drawing/2014/main" id="{52A8061A-9228-4DB0-8D9D-1B65E6A7DDCF}"/>
              </a:ext>
            </a:extLst>
          </p:cNvPr>
          <p:cNvSpPr>
            <a:spLocks noGrp="1"/>
          </p:cNvSpPr>
          <p:nvPr>
            <p:ph type="title"/>
          </p:nvPr>
        </p:nvSpPr>
        <p:spPr>
          <a:xfrm>
            <a:off x="1440000" y="333374"/>
            <a:ext cx="9541821" cy="3205985"/>
          </a:xfrm>
        </p:spPr>
        <p:txBody>
          <a:bodyPr lIns="216000" tIns="0" rIns="0" bIns="108000" anchor="b">
            <a:noAutofit/>
          </a:bodyPr>
          <a:lstStyle>
            <a:lvl1pPr>
              <a:defRPr sz="4800" b="1" cap="all" baseline="0">
                <a:solidFill>
                  <a:schemeClr val="tx1"/>
                </a:solidFill>
              </a:defRPr>
            </a:lvl1pPr>
          </a:lstStyle>
          <a:p>
            <a:endParaRPr lang="de-DE" dirty="0"/>
          </a:p>
        </p:txBody>
      </p:sp>
      <p:pic>
        <p:nvPicPr>
          <p:cNvPr id="8" name="Grafik 7">
            <a:extLst>
              <a:ext uri="{FF2B5EF4-FFF2-40B4-BE49-F238E27FC236}">
                <a16:creationId xmlns:a16="http://schemas.microsoft.com/office/drawing/2014/main" id="{6379A18D-BDEC-4A1A-B4E8-0BBF0FB0AB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2991" y="5268397"/>
            <a:ext cx="1532709" cy="1265853"/>
          </a:xfrm>
          <a:prstGeom prst="rect">
            <a:avLst/>
          </a:prstGeom>
        </p:spPr>
      </p:pic>
      <p:sp>
        <p:nvSpPr>
          <p:cNvPr id="2" name="Fußzeilenplatzhalter 1">
            <a:extLst>
              <a:ext uri="{FF2B5EF4-FFF2-40B4-BE49-F238E27FC236}">
                <a16:creationId xmlns:a16="http://schemas.microsoft.com/office/drawing/2014/main" id="{7338560D-8EC4-B53A-7006-5B5A972DC7D1}"/>
              </a:ext>
            </a:extLst>
          </p:cNvPr>
          <p:cNvSpPr>
            <a:spLocks noGrp="1"/>
          </p:cNvSpPr>
          <p:nvPr>
            <p:ph type="ftr" sz="quarter" idx="10"/>
          </p:nvPr>
        </p:nvSpPr>
        <p:spPr>
          <a:xfrm>
            <a:off x="1425600" y="6544945"/>
            <a:ext cx="4114800" cy="257774"/>
          </a:xfrm>
        </p:spPr>
        <p:txBody>
          <a:bodyPr/>
          <a:lstStyle/>
          <a:p>
            <a:r>
              <a:rPr lang="en-US"/>
              <a:t>B. Witschas - Lidar working group - 20 February 2025</a:t>
            </a:r>
            <a:endParaRPr lang="de-DE" dirty="0"/>
          </a:p>
        </p:txBody>
      </p:sp>
      <p:sp>
        <p:nvSpPr>
          <p:cNvPr id="5" name="Foliennummernplatzhalter 4">
            <a:extLst>
              <a:ext uri="{FF2B5EF4-FFF2-40B4-BE49-F238E27FC236}">
                <a16:creationId xmlns:a16="http://schemas.microsoft.com/office/drawing/2014/main" id="{9602EDA2-8AA2-0466-B051-008CD776408D}"/>
              </a:ext>
            </a:extLst>
          </p:cNvPr>
          <p:cNvSpPr>
            <a:spLocks noGrp="1"/>
          </p:cNvSpPr>
          <p:nvPr>
            <p:ph type="sldNum" sz="quarter" idx="11"/>
          </p:nvPr>
        </p:nvSpPr>
        <p:spPr/>
        <p:txBody>
          <a:bodyPr/>
          <a:lstStyle/>
          <a:p>
            <a:fld id="{30ADABB7-F9A6-4A4D-9415-296AC5E687F8}" type="slidenum">
              <a:rPr lang="de-DE" smtClean="0"/>
              <a:pPr/>
              <a:t>‹Nr.›</a:t>
            </a:fld>
            <a:endParaRPr lang="de-DE" dirty="0"/>
          </a:p>
        </p:txBody>
      </p:sp>
    </p:spTree>
    <p:extLst>
      <p:ext uri="{BB962C8B-B14F-4D97-AF65-F5344CB8AC3E}">
        <p14:creationId xmlns:p14="http://schemas.microsoft.com/office/powerpoint/2010/main" val="187336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chnittstitel gelb">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A29A4717-2733-B1CC-C548-EE7EB957DA29}"/>
              </a:ext>
            </a:extLst>
          </p:cNvPr>
          <p:cNvSpPr>
            <a:spLocks noGrp="1"/>
          </p:cNvSpPr>
          <p:nvPr>
            <p:ph type="pic" sz="quarter" idx="11" hasCustomPrompt="1"/>
          </p:nvPr>
        </p:nvSpPr>
        <p:spPr>
          <a:xfrm>
            <a:off x="287338" y="0"/>
            <a:ext cx="11904662" cy="6858000"/>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11" name="Rechteck 10">
            <a:extLst>
              <a:ext uri="{FF2B5EF4-FFF2-40B4-BE49-F238E27FC236}">
                <a16:creationId xmlns:a16="http://schemas.microsoft.com/office/drawing/2014/main" id="{6CCAB873-861B-47E3-BAE9-07181DA521FB}"/>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7" name="Foliennummernplatzhalter 6">
            <a:extLst>
              <a:ext uri="{FF2B5EF4-FFF2-40B4-BE49-F238E27FC236}">
                <a16:creationId xmlns:a16="http://schemas.microsoft.com/office/drawing/2014/main" id="{2E04937E-4444-4817-AF16-D7E7EA0FEAF6}"/>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itel 12">
            <a:extLst>
              <a:ext uri="{FF2B5EF4-FFF2-40B4-BE49-F238E27FC236}">
                <a16:creationId xmlns:a16="http://schemas.microsoft.com/office/drawing/2014/main" id="{A0C9CC46-BAE5-4171-9813-A78515AF72F6}"/>
              </a:ext>
            </a:extLst>
          </p:cNvPr>
          <p:cNvSpPr>
            <a:spLocks noGrp="1"/>
          </p:cNvSpPr>
          <p:nvPr>
            <p:ph type="title" hasCustomPrompt="1"/>
          </p:nvPr>
        </p:nvSpPr>
        <p:spPr>
          <a:xfrm>
            <a:off x="287999" y="5101588"/>
            <a:ext cx="10693822" cy="1141438"/>
          </a:xfrm>
          <a:solidFill>
            <a:srgbClr val="BE9600">
              <a:alpha val="80000"/>
            </a:srgbClr>
          </a:solidFill>
        </p:spPr>
        <p:txBody>
          <a:bodyPr lIns="396000" tIns="0" rIns="72000" bIns="0" anchor="ctr">
            <a:normAutofit/>
          </a:bodyPr>
          <a:lstStyle>
            <a:lvl1pPr>
              <a:defRPr sz="4800" cap="all" baseline="0">
                <a:solidFill>
                  <a:schemeClr val="bg1"/>
                </a:solidFill>
              </a:defRPr>
            </a:lvl1pPr>
          </a:lstStyle>
          <a:p>
            <a:r>
              <a:rPr lang="de-DE" dirty="0"/>
              <a:t>TITEL</a:t>
            </a:r>
          </a:p>
        </p:txBody>
      </p:sp>
      <p:sp>
        <p:nvSpPr>
          <p:cNvPr id="8" name="Textplatzhalter 9">
            <a:extLst>
              <a:ext uri="{FF2B5EF4-FFF2-40B4-BE49-F238E27FC236}">
                <a16:creationId xmlns:a16="http://schemas.microsoft.com/office/drawing/2014/main" id="{E24BD797-BDE4-4F8B-BD63-88445F3046DB}"/>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2" name="Fußzeilenplatzhalter 1">
            <a:extLst>
              <a:ext uri="{FF2B5EF4-FFF2-40B4-BE49-F238E27FC236}">
                <a16:creationId xmlns:a16="http://schemas.microsoft.com/office/drawing/2014/main" id="{8C9E1831-352F-2D39-ACE5-21BCE2855BB1}"/>
              </a:ext>
            </a:extLst>
          </p:cNvPr>
          <p:cNvSpPr>
            <a:spLocks noGrp="1"/>
          </p:cNvSpPr>
          <p:nvPr>
            <p:ph type="ftr" sz="quarter" idx="14"/>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5252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Inhalt 1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323392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2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0107BD53-6A79-8877-2BE1-B0C49A39BD9F}"/>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248629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3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4" y="2095625"/>
            <a:ext cx="5400675" cy="1850733"/>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68187CB7-2C33-1C03-52A8-8996E6753E49}"/>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56228A2-CAF9-B1A1-1C97-DA91AB6BED65}"/>
              </a:ext>
            </a:extLst>
          </p:cNvPr>
          <p:cNvSpPr>
            <a:spLocks noGrp="1"/>
          </p:cNvSpPr>
          <p:nvPr>
            <p:ph type="body" sz="quarter" idx="19"/>
          </p:nvPr>
        </p:nvSpPr>
        <p:spPr>
          <a:xfrm>
            <a:off x="695325" y="4066055"/>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3" name="Bildplatzhalter 4">
            <a:extLst>
              <a:ext uri="{FF2B5EF4-FFF2-40B4-BE49-F238E27FC236}">
                <a16:creationId xmlns:a16="http://schemas.microsoft.com/office/drawing/2014/main" id="{CA1CEBC5-E31D-F865-99F9-F5B2C3A4B1C3}"/>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DB1A145E-844F-C173-0E1A-4D5807A9AB03}"/>
              </a:ext>
            </a:extLst>
          </p:cNvPr>
          <p:cNvSpPr>
            <a:spLocks noGrp="1"/>
          </p:cNvSpPr>
          <p:nvPr>
            <p:ph type="ftr" sz="quarter" idx="2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813350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4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1" name="Textplatzhalter 20">
            <a:extLst>
              <a:ext uri="{FF2B5EF4-FFF2-40B4-BE49-F238E27FC236}">
                <a16:creationId xmlns:a16="http://schemas.microsoft.com/office/drawing/2014/main" id="{59E7F815-FED3-4D8F-9D9B-35CCAF3B263B}"/>
              </a:ext>
            </a:extLst>
          </p:cNvPr>
          <p:cNvSpPr>
            <a:spLocks noGrp="1"/>
          </p:cNvSpPr>
          <p:nvPr>
            <p:ph type="body" sz="quarter" idx="16"/>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C2093030-8FCB-CEE5-FAC4-DF786DEBF90C}"/>
              </a:ext>
            </a:extLst>
          </p:cNvPr>
          <p:cNvSpPr>
            <a:spLocks noGrp="1"/>
          </p:cNvSpPr>
          <p:nvPr>
            <p:ph type="ftr" sz="quarter" idx="17"/>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473013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5 gelb">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sz="1600">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2">
              <a:lumMod val="75000"/>
            </a:schemeClr>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5" name="Textplatzhalter 20">
            <a:extLst>
              <a:ext uri="{FF2B5EF4-FFF2-40B4-BE49-F238E27FC236}">
                <a16:creationId xmlns:a16="http://schemas.microsoft.com/office/drawing/2014/main" id="{9D0FAF78-2A5F-4E8E-B1EE-D7C42554953B}"/>
              </a:ext>
            </a:extLst>
          </p:cNvPr>
          <p:cNvSpPr>
            <a:spLocks noGrp="1"/>
          </p:cNvSpPr>
          <p:nvPr>
            <p:ph type="body" sz="quarter" idx="16"/>
          </p:nvPr>
        </p:nvSpPr>
        <p:spPr>
          <a:xfrm>
            <a:off x="287999" y="5245768"/>
            <a:ext cx="11208676" cy="1278857"/>
          </a:xfrm>
          <a:solidFill>
            <a:srgbClr val="BE9600"/>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9C09EDA4-178A-19BE-891D-96E3D2B19D25}"/>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84847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6 gelb">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4EBC151-FC60-E584-26BE-7134EAB827E5}"/>
              </a:ext>
            </a:extLst>
          </p:cNvPr>
          <p:cNvSpPr>
            <a:spLocks noGrp="1"/>
          </p:cNvSpPr>
          <p:nvPr>
            <p:ph type="ftr" sz="quarter" idx="11"/>
          </p:nvPr>
        </p:nvSpPr>
        <p:spPr/>
        <p:txBody>
          <a:bodyPr/>
          <a:lstStyle/>
          <a:p>
            <a:r>
              <a:rPr lang="en-US"/>
              <a:t>B. Witschas - Lidar working group - 20 February 2025</a:t>
            </a:r>
            <a:endParaRPr lang="de-DE" dirty="0"/>
          </a:p>
        </p:txBody>
      </p:sp>
      <p:sp>
        <p:nvSpPr>
          <p:cNvPr id="5" name="Inhaltsplatzhalter 2">
            <a:extLst>
              <a:ext uri="{FF2B5EF4-FFF2-40B4-BE49-F238E27FC236}">
                <a16:creationId xmlns:a16="http://schemas.microsoft.com/office/drawing/2014/main" id="{705F4847-2276-AAFB-108E-DBA5E7360C94}"/>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4">
            <a:extLst>
              <a:ext uri="{FF2B5EF4-FFF2-40B4-BE49-F238E27FC236}">
                <a16:creationId xmlns:a16="http://schemas.microsoft.com/office/drawing/2014/main" id="{7BE329DB-A001-C66F-6040-0E3452855230}"/>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marL="228600" marR="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Tree>
    <p:extLst>
      <p:ext uri="{BB962C8B-B14F-4D97-AF65-F5344CB8AC3E}">
        <p14:creationId xmlns:p14="http://schemas.microsoft.com/office/powerpoint/2010/main" val="3761654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elle gelb">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p:txBody>
          <a:bodyPr/>
          <a:lstStyle>
            <a:lvl1pPr>
              <a:defRPr>
                <a:solidFill>
                  <a:schemeClr val="bg1"/>
                </a:solidFill>
              </a:defRPr>
            </a:lvl1pPr>
          </a:lstStyle>
          <a:p>
            <a:r>
              <a:rPr lang="de-DE" dirty="0"/>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5" name="Tabellenplatzhalter 4">
            <a:extLst>
              <a:ext uri="{FF2B5EF4-FFF2-40B4-BE49-F238E27FC236}">
                <a16:creationId xmlns:a16="http://schemas.microsoft.com/office/drawing/2014/main" id="{FA8D24D7-34CD-4ED1-8141-89BC9C1FC26A}"/>
              </a:ext>
            </a:extLst>
          </p:cNvPr>
          <p:cNvSpPr>
            <a:spLocks noGrp="1"/>
          </p:cNvSpPr>
          <p:nvPr>
            <p:ph type="tbl" sz="quarter" idx="11"/>
          </p:nvPr>
        </p:nvSpPr>
        <p:spPr>
          <a:xfrm>
            <a:off x="695325" y="1628776"/>
            <a:ext cx="10801350" cy="4895850"/>
          </a:xfrm>
        </p:spPr>
        <p:txBody>
          <a:bodyPr/>
          <a:lstStyle/>
          <a:p>
            <a:endParaRPr lang="de-DE"/>
          </a:p>
        </p:txBody>
      </p:sp>
      <p:sp>
        <p:nvSpPr>
          <p:cNvPr id="3" name="Fußzeilenplatzhalter 2">
            <a:extLst>
              <a:ext uri="{FF2B5EF4-FFF2-40B4-BE49-F238E27FC236}">
                <a16:creationId xmlns:a16="http://schemas.microsoft.com/office/drawing/2014/main" id="{860E2FA4-B336-450E-D6C0-FA99C883B41E}"/>
              </a:ext>
            </a:extLst>
          </p:cNvPr>
          <p:cNvSpPr>
            <a:spLocks noGrp="1"/>
          </p:cNvSpPr>
          <p:nvPr>
            <p:ph type="ftr" sz="quarter" idx="12"/>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4207354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alt 1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7200"/>
            <a:ext cx="10801349" cy="48958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4283574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elle gelb Muster">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dirty="0"/>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graphicFrame>
        <p:nvGraphicFramePr>
          <p:cNvPr id="7" name="Tabellenplatzhalter 7">
            <a:extLst>
              <a:ext uri="{FF2B5EF4-FFF2-40B4-BE49-F238E27FC236}">
                <a16:creationId xmlns:a16="http://schemas.microsoft.com/office/drawing/2014/main" id="{215C28A5-80CD-4F42-9C77-C690E11449E6}"/>
              </a:ext>
            </a:extLst>
          </p:cNvPr>
          <p:cNvGraphicFramePr>
            <a:graphicFrameLocks/>
          </p:cNvGraphicFramePr>
          <p:nvPr userDrawn="1"/>
        </p:nvGraphicFramePr>
        <p:xfrm>
          <a:off x="695325" y="1628775"/>
          <a:ext cx="10801350" cy="2941920"/>
        </p:xfrm>
        <a:graphic>
          <a:graphicData uri="http://schemas.openxmlformats.org/drawingml/2006/table">
            <a:tbl>
              <a:tblPr firstRow="1" bandRow="1">
                <a:tableStyleId>{7DF18680-E054-41AD-8BC1-D1AEF772440D}</a:tableStyleId>
              </a:tblPr>
              <a:tblGrid>
                <a:gridCol w="2160270">
                  <a:extLst>
                    <a:ext uri="{9D8B030D-6E8A-4147-A177-3AD203B41FA5}">
                      <a16:colId xmlns:a16="http://schemas.microsoft.com/office/drawing/2014/main" val="3414773314"/>
                    </a:ext>
                  </a:extLst>
                </a:gridCol>
                <a:gridCol w="2160270">
                  <a:extLst>
                    <a:ext uri="{9D8B030D-6E8A-4147-A177-3AD203B41FA5}">
                      <a16:colId xmlns:a16="http://schemas.microsoft.com/office/drawing/2014/main" val="4143605508"/>
                    </a:ext>
                  </a:extLst>
                </a:gridCol>
                <a:gridCol w="2160270">
                  <a:extLst>
                    <a:ext uri="{9D8B030D-6E8A-4147-A177-3AD203B41FA5}">
                      <a16:colId xmlns:a16="http://schemas.microsoft.com/office/drawing/2014/main" val="3205677931"/>
                    </a:ext>
                  </a:extLst>
                </a:gridCol>
                <a:gridCol w="2160270">
                  <a:extLst>
                    <a:ext uri="{9D8B030D-6E8A-4147-A177-3AD203B41FA5}">
                      <a16:colId xmlns:a16="http://schemas.microsoft.com/office/drawing/2014/main" val="51638767"/>
                    </a:ext>
                  </a:extLst>
                </a:gridCol>
                <a:gridCol w="2160270">
                  <a:extLst>
                    <a:ext uri="{9D8B030D-6E8A-4147-A177-3AD203B41FA5}">
                      <a16:colId xmlns:a16="http://schemas.microsoft.com/office/drawing/2014/main" val="41179464"/>
                    </a:ext>
                  </a:extLst>
                </a:gridCol>
              </a:tblGrid>
              <a:tr h="370840">
                <a:tc>
                  <a:txBody>
                    <a:bodyPr/>
                    <a:lstStyle/>
                    <a:p>
                      <a:r>
                        <a:rPr lang="de-DE" dirty="0">
                          <a:latin typeface="Arial" panose="020B0604020202020204" pitchFamily="34" charset="0"/>
                          <a:cs typeface="Arial" panose="020B0604020202020204" pitchFamily="34" charset="0"/>
                        </a:rPr>
                        <a:t>Titel 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latin typeface="Arial" panose="020B0604020202020204" pitchFamily="34" charset="0"/>
                          <a:cs typeface="Arial" panose="020B0604020202020204" pitchFamily="34" charset="0"/>
                        </a:rPr>
                        <a:t>Titel 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65311"/>
                  </a:ext>
                </a:extLst>
              </a:tr>
              <a:tr h="370840">
                <a:tc>
                  <a:txBody>
                    <a:bodyPr/>
                    <a:lstStyle/>
                    <a:p>
                      <a:r>
                        <a:rPr lang="de-DE" dirty="0">
                          <a:latin typeface="Arial" panose="020B0604020202020204" pitchFamily="34" charset="0"/>
                          <a:cs typeface="Arial" panose="020B0604020202020204" pitchFamily="34" charset="0"/>
                        </a:rPr>
                        <a:t>Inhalt 1.1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5.1</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656140927"/>
                  </a:ext>
                </a:extLst>
              </a:tr>
              <a:tr h="370840">
                <a:tc>
                  <a:txBody>
                    <a:bodyPr/>
                    <a:lstStyle/>
                    <a:p>
                      <a:r>
                        <a:rPr lang="de-DE" dirty="0">
                          <a:latin typeface="Arial" panose="020B0604020202020204" pitchFamily="34" charset="0"/>
                          <a:cs typeface="Arial" panose="020B0604020202020204" pitchFamily="34" charset="0"/>
                        </a:rPr>
                        <a:t>Inhalt 1.2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2.2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3.2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4.2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5.2</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749801091"/>
                  </a:ext>
                </a:extLst>
              </a:tr>
              <a:tr h="370840">
                <a:tc>
                  <a:txBody>
                    <a:bodyPr/>
                    <a:lstStyle/>
                    <a:p>
                      <a:r>
                        <a:rPr lang="de-DE" dirty="0">
                          <a:latin typeface="Arial" panose="020B0604020202020204" pitchFamily="34" charset="0"/>
                          <a:cs typeface="Arial" panose="020B0604020202020204" pitchFamily="34" charset="0"/>
                        </a:rPr>
                        <a:t>Inhalt 1.3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5.3</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879492290"/>
                  </a:ext>
                </a:extLst>
              </a:tr>
              <a:tr h="370840">
                <a:tc>
                  <a:txBody>
                    <a:bodyPr/>
                    <a:lstStyle/>
                    <a:p>
                      <a:r>
                        <a:rPr lang="de-DE" dirty="0">
                          <a:latin typeface="Arial" panose="020B0604020202020204" pitchFamily="34" charset="0"/>
                          <a:cs typeface="Arial" panose="020B0604020202020204" pitchFamily="34" charset="0"/>
                        </a:rPr>
                        <a:t>Inhalt 1.4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2.4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3.4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4.4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tc>
                  <a:txBody>
                    <a:bodyPr/>
                    <a:lstStyle/>
                    <a:p>
                      <a:r>
                        <a:rPr lang="de-DE" dirty="0">
                          <a:latin typeface="Arial" panose="020B0604020202020204" pitchFamily="34" charset="0"/>
                          <a:cs typeface="Arial" panose="020B0604020202020204" pitchFamily="34" charset="0"/>
                        </a:rPr>
                        <a:t>Inhalt 5.4</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80000"/>
                      </a:schemeClr>
                    </a:solidFill>
                  </a:tcPr>
                </a:tc>
                <a:extLst>
                  <a:ext uri="{0D108BD9-81ED-4DB2-BD59-A6C34878D82A}">
                    <a16:rowId xmlns:a16="http://schemas.microsoft.com/office/drawing/2014/main" val="3394470182"/>
                  </a:ext>
                </a:extLst>
              </a:tr>
              <a:tr h="370840">
                <a:tc>
                  <a:txBody>
                    <a:bodyPr/>
                    <a:lstStyle/>
                    <a:p>
                      <a:r>
                        <a:rPr lang="de-DE" dirty="0">
                          <a:latin typeface="Arial" panose="020B0604020202020204" pitchFamily="34" charset="0"/>
                          <a:cs typeface="Arial" panose="020B0604020202020204" pitchFamily="34" charset="0"/>
                        </a:rPr>
                        <a:t>Inhalt 1.5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2.5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3.5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4.5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tc>
                  <a:txBody>
                    <a:bodyPr/>
                    <a:lstStyle/>
                    <a:p>
                      <a:r>
                        <a:rPr lang="de-DE" dirty="0">
                          <a:latin typeface="Arial" panose="020B0604020202020204" pitchFamily="34" charset="0"/>
                          <a:cs typeface="Arial" panose="020B0604020202020204" pitchFamily="34" charset="0"/>
                        </a:rPr>
                        <a:t>Inhalt 5.5</a:t>
                      </a:r>
                    </a:p>
                  </a:txBody>
                  <a:tcPr marL="108000" marR="108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50000"/>
                      </a:schemeClr>
                    </a:solidFill>
                  </a:tcPr>
                </a:tc>
                <a:extLst>
                  <a:ext uri="{0D108BD9-81ED-4DB2-BD59-A6C34878D82A}">
                    <a16:rowId xmlns:a16="http://schemas.microsoft.com/office/drawing/2014/main" val="1197931053"/>
                  </a:ext>
                </a:extLst>
              </a:tr>
            </a:tbl>
          </a:graphicData>
        </a:graphic>
      </p:graphicFrame>
      <p:sp>
        <p:nvSpPr>
          <p:cNvPr id="10" name="Textfeld 9">
            <a:extLst>
              <a:ext uri="{FF2B5EF4-FFF2-40B4-BE49-F238E27FC236}">
                <a16:creationId xmlns:a16="http://schemas.microsoft.com/office/drawing/2014/main" id="{598141AE-B519-4BF8-86A2-54973B0ADDE5}"/>
              </a:ext>
            </a:extLst>
          </p:cNvPr>
          <p:cNvSpPr txBox="1"/>
          <p:nvPr userDrawn="1"/>
        </p:nvSpPr>
        <p:spPr>
          <a:xfrm>
            <a:off x="695325" y="333375"/>
            <a:ext cx="10056092" cy="985286"/>
          </a:xfrm>
          <a:prstGeom prst="rect">
            <a:avLst/>
          </a:prstGeom>
          <a:noFill/>
        </p:spPr>
        <p:txBody>
          <a:bodyPr wrap="square" rtlCol="0" anchor="t">
            <a:noAutofit/>
          </a:bodyPr>
          <a:lstStyle/>
          <a:p>
            <a:pPr>
              <a:lnSpc>
                <a:spcPct val="90000"/>
              </a:lnSpc>
            </a:pPr>
            <a:r>
              <a:rPr lang="de-DE" sz="2800" b="1" dirty="0">
                <a:solidFill>
                  <a:schemeClr val="bg1"/>
                </a:solidFill>
                <a:latin typeface="Arial" panose="020B0604020202020204" pitchFamily="34" charset="0"/>
                <a:cs typeface="Arial" panose="020B0604020202020204" pitchFamily="34" charset="0"/>
              </a:rPr>
              <a:t>Mustertabelle</a:t>
            </a:r>
          </a:p>
        </p:txBody>
      </p:sp>
      <p:sp>
        <p:nvSpPr>
          <p:cNvPr id="2" name="Fußzeilenplatzhalter 1">
            <a:extLst>
              <a:ext uri="{FF2B5EF4-FFF2-40B4-BE49-F238E27FC236}">
                <a16:creationId xmlns:a16="http://schemas.microsoft.com/office/drawing/2014/main" id="{D75B4983-3911-6B34-D420-98DD812B0D00}"/>
              </a:ext>
            </a:extLst>
          </p:cNvPr>
          <p:cNvSpPr>
            <a:spLocks noGrp="1"/>
          </p:cNvSpPr>
          <p:nvPr>
            <p:ph type="ftr" sz="quarter" idx="11"/>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86416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ollbild">
    <p:bg>
      <p:bgPr>
        <a:solidFill>
          <a:schemeClr val="bg1"/>
        </a:solidFill>
        <a:effectLst/>
      </p:bgPr>
    </p:bg>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C2226DF2-778A-4612-9F78-6765D18406C1}"/>
              </a:ext>
            </a:extLst>
          </p:cNvPr>
          <p:cNvSpPr>
            <a:spLocks noGrp="1"/>
          </p:cNvSpPr>
          <p:nvPr>
            <p:ph type="pic" sz="quarter" idx="11" hasCustomPrompt="1"/>
          </p:nvPr>
        </p:nvSpPr>
        <p:spPr>
          <a:xfrm>
            <a:off x="-1" y="0"/>
            <a:ext cx="12192001" cy="6858000"/>
          </a:xfrm>
          <a:solidFill>
            <a:schemeClr val="accent6">
              <a:lumMod val="40000"/>
              <a:lumOff val="60000"/>
            </a:schemeClr>
          </a:solidFill>
        </p:spPr>
        <p:txBody>
          <a:bodyPr/>
          <a:lstStyle>
            <a:lvl1pPr marL="0" marR="0" indent="0" algn="l" defTabSz="914400" rtl="0" eaLnBrk="1" fontAlgn="auto" latinLnBrk="0" hangingPunct="1">
              <a:lnSpc>
                <a:spcPct val="100000"/>
              </a:lnSpc>
              <a:spcBef>
                <a:spcPts val="1000"/>
              </a:spcBef>
              <a:spcAft>
                <a:spcPts val="0"/>
              </a:spcAft>
              <a:buClrTx/>
              <a:buSzTx/>
              <a:buFont typeface="Wingdings" panose="05000000000000000000" pitchFamily="2" charset="2"/>
              <a:buNone/>
              <a:tabLst/>
              <a:defRPr>
                <a:solidFill>
                  <a:srgbClr val="D9117E"/>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de-DE" dirty="0"/>
              <a:t>Platzhaltermotiv ersetzen</a:t>
            </a:r>
          </a:p>
        </p:txBody>
      </p:sp>
      <p:sp>
        <p:nvSpPr>
          <p:cNvPr id="5" name="Textplatzhalter 9">
            <a:extLst>
              <a:ext uri="{FF2B5EF4-FFF2-40B4-BE49-F238E27FC236}">
                <a16:creationId xmlns:a16="http://schemas.microsoft.com/office/drawing/2014/main" id="{87F97911-DA70-4C70-822A-1814FBD79CB6}"/>
              </a:ext>
            </a:extLst>
          </p:cNvPr>
          <p:cNvSpPr>
            <a:spLocks noGrp="1"/>
          </p:cNvSpPr>
          <p:nvPr>
            <p:ph type="body" sz="quarter" idx="13"/>
          </p:nvPr>
        </p:nvSpPr>
        <p:spPr>
          <a:xfrm>
            <a:off x="10983600" y="302400"/>
            <a:ext cx="943200" cy="781200"/>
          </a:xfrm>
          <a:blipFill>
            <a:blip r:embed="rId2"/>
            <a:stretch>
              <a:fillRect/>
            </a:stretch>
          </a:blipFill>
        </p:spPr>
        <p:txBody>
          <a:bodyPr>
            <a:normAutofit/>
          </a:bodyPr>
          <a:lstStyle>
            <a:lvl1pPr>
              <a:defRPr sz="100">
                <a:solidFill>
                  <a:schemeClr val="tx1">
                    <a:alpha val="0"/>
                  </a:schemeClr>
                </a:solidFill>
              </a:defRPr>
            </a:lvl1pPr>
          </a:lstStyle>
          <a:p>
            <a:pPr lvl="0"/>
            <a:endParaRPr lang="de-DE" dirty="0"/>
          </a:p>
        </p:txBody>
      </p:sp>
      <p:sp>
        <p:nvSpPr>
          <p:cNvPr id="6" name="Foliennummernplatzhalter 5">
            <a:extLst>
              <a:ext uri="{FF2B5EF4-FFF2-40B4-BE49-F238E27FC236}">
                <a16:creationId xmlns:a16="http://schemas.microsoft.com/office/drawing/2014/main" id="{C37EBD16-097C-4A05-9018-8E3005584EB2}"/>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‹Nr.›</a:t>
            </a:fld>
            <a:endParaRPr lang="de-DE" dirty="0"/>
          </a:p>
        </p:txBody>
      </p:sp>
      <p:sp>
        <p:nvSpPr>
          <p:cNvPr id="2" name="Fußzeilenplatzhalter 1">
            <a:extLst>
              <a:ext uri="{FF2B5EF4-FFF2-40B4-BE49-F238E27FC236}">
                <a16:creationId xmlns:a16="http://schemas.microsoft.com/office/drawing/2014/main" id="{FD7813AC-780E-0FEE-8DD2-961C8464CAC9}"/>
              </a:ext>
            </a:extLst>
          </p:cNvPr>
          <p:cNvSpPr>
            <a:spLocks noGrp="1"/>
          </p:cNvSpPr>
          <p:nvPr>
            <p:ph type="ftr" sz="quarter" idx="14"/>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16205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2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10801349" cy="4428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4" name="Fußzeilenplatzhalter 3">
            <a:extLst>
              <a:ext uri="{FF2B5EF4-FFF2-40B4-BE49-F238E27FC236}">
                <a16:creationId xmlns:a16="http://schemas.microsoft.com/office/drawing/2014/main" id="{84E99B02-7125-B0DB-A965-82CB442B297A}"/>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05169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3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2095625"/>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0" name="Textplatzhalter 23">
            <a:extLst>
              <a:ext uri="{FF2B5EF4-FFF2-40B4-BE49-F238E27FC236}">
                <a16:creationId xmlns:a16="http://schemas.microsoft.com/office/drawing/2014/main" id="{19A4112A-F23E-4E93-B0DE-E0650E1BFC4F}"/>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11" name="Inhaltsplatzhalter 2">
            <a:extLst>
              <a:ext uri="{FF2B5EF4-FFF2-40B4-BE49-F238E27FC236}">
                <a16:creationId xmlns:a16="http://schemas.microsoft.com/office/drawing/2014/main" id="{71A67A15-EB3D-B357-6153-033E99D34267}"/>
              </a:ext>
            </a:extLst>
          </p:cNvPr>
          <p:cNvSpPr>
            <a:spLocks noGrp="1"/>
          </p:cNvSpPr>
          <p:nvPr>
            <p:ph idx="18"/>
          </p:nvPr>
        </p:nvSpPr>
        <p:spPr>
          <a:xfrm>
            <a:off x="695325" y="4673892"/>
            <a:ext cx="5400675" cy="185073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23">
            <a:extLst>
              <a:ext uri="{FF2B5EF4-FFF2-40B4-BE49-F238E27FC236}">
                <a16:creationId xmlns:a16="http://schemas.microsoft.com/office/drawing/2014/main" id="{7951DB75-C581-BF8A-0FC7-DF33D2FBE043}"/>
              </a:ext>
            </a:extLst>
          </p:cNvPr>
          <p:cNvSpPr>
            <a:spLocks noGrp="1"/>
          </p:cNvSpPr>
          <p:nvPr>
            <p:ph type="body" sz="quarter" idx="19"/>
          </p:nvPr>
        </p:nvSpPr>
        <p:spPr>
          <a:xfrm>
            <a:off x="695325" y="4066055"/>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sp>
        <p:nvSpPr>
          <p:cNvPr id="5" name="Bildplatzhalter 4">
            <a:extLst>
              <a:ext uri="{FF2B5EF4-FFF2-40B4-BE49-F238E27FC236}">
                <a16:creationId xmlns:a16="http://schemas.microsoft.com/office/drawing/2014/main" id="{12C0EA8B-EF64-0432-2FB0-872635D2E4FA}"/>
              </a:ext>
            </a:extLst>
          </p:cNvPr>
          <p:cNvSpPr>
            <a:spLocks noGrp="1"/>
          </p:cNvSpPr>
          <p:nvPr>
            <p:ph type="pic" sz="quarter" idx="20" hasCustomPrompt="1"/>
          </p:nvPr>
        </p:nvSpPr>
        <p:spPr>
          <a:xfrm>
            <a:off x="6340475" y="1487788"/>
            <a:ext cx="5156200" cy="5036837"/>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
        <p:nvSpPr>
          <p:cNvPr id="4" name="Fußzeilenplatzhalter 3">
            <a:extLst>
              <a:ext uri="{FF2B5EF4-FFF2-40B4-BE49-F238E27FC236}">
                <a16:creationId xmlns:a16="http://schemas.microsoft.com/office/drawing/2014/main" id="{1EBECCF2-24E5-51A8-E7D9-E053B81C2C01}"/>
              </a:ext>
            </a:extLst>
          </p:cNvPr>
          <p:cNvSpPr>
            <a:spLocks noGrp="1"/>
          </p:cNvSpPr>
          <p:nvPr>
            <p:ph type="ftr" sz="quarter" idx="21"/>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411790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4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5325" y="1628775"/>
            <a:ext cx="10801349" cy="33790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12" name="Textplatzhalter 20">
            <a:extLst>
              <a:ext uri="{FF2B5EF4-FFF2-40B4-BE49-F238E27FC236}">
                <a16:creationId xmlns:a16="http://schemas.microsoft.com/office/drawing/2014/main" id="{783FE90B-8144-4EE7-83DD-1BF890852B5C}"/>
              </a:ext>
            </a:extLst>
          </p:cNvPr>
          <p:cNvSpPr>
            <a:spLocks noGrp="1"/>
          </p:cNvSpPr>
          <p:nvPr>
            <p:ph type="body" sz="quarter" idx="16"/>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4" name="Fußzeilenplatzhalter 3">
            <a:extLst>
              <a:ext uri="{FF2B5EF4-FFF2-40B4-BE49-F238E27FC236}">
                <a16:creationId xmlns:a16="http://schemas.microsoft.com/office/drawing/2014/main" id="{53E07709-F5D6-04F5-13BA-175ED8526457}"/>
              </a:ext>
            </a:extLst>
          </p:cNvPr>
          <p:cNvSpPr>
            <a:spLocks noGrp="1"/>
          </p:cNvSpPr>
          <p:nvPr>
            <p:ph type="ftr" sz="quarter" idx="17"/>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129131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5 blau">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B6BF6A4-FC91-4167-8F07-41431B226865}"/>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4C7D4156-B9EE-48B3-B002-FF1BD1B4E91C}"/>
              </a:ext>
            </a:extLst>
          </p:cNvPr>
          <p:cNvSpPr>
            <a:spLocks noGrp="1"/>
          </p:cNvSpPr>
          <p:nvPr>
            <p:ph type="title"/>
          </p:nvPr>
        </p:nvSpPr>
        <p:spPr>
          <a:xfrm>
            <a:off x="695325" y="333375"/>
            <a:ext cx="10054800" cy="986400"/>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9B605818-BCB5-4851-918D-4380EE7BB996}"/>
              </a:ext>
            </a:extLst>
          </p:cNvPr>
          <p:cNvSpPr>
            <a:spLocks noGrp="1"/>
          </p:cNvSpPr>
          <p:nvPr>
            <p:ph type="body" idx="1"/>
          </p:nvPr>
        </p:nvSpPr>
        <p:spPr>
          <a:xfrm>
            <a:off x="69532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0" name="Foliennummernplatzhalter 9">
            <a:extLst>
              <a:ext uri="{FF2B5EF4-FFF2-40B4-BE49-F238E27FC236}">
                <a16:creationId xmlns:a16="http://schemas.microsoft.com/office/drawing/2014/main" id="{8BAA6193-522B-4DE7-B07C-2474178A85A4}"/>
              </a:ext>
            </a:extLst>
          </p:cNvPr>
          <p:cNvSpPr>
            <a:spLocks noGrp="1"/>
          </p:cNvSpPr>
          <p:nvPr>
            <p:ph type="sldNum" sz="quarter" idx="10"/>
          </p:nvPr>
        </p:nvSpPr>
        <p:spPr/>
        <p:txBody>
          <a:bodyPr/>
          <a:lstStyle/>
          <a:p>
            <a:fld id="{30ADABB7-F9A6-4A4D-9415-296AC5E687F8}" type="slidenum">
              <a:rPr lang="de-DE" smtClean="0"/>
              <a:pPr/>
              <a:t>‹Nr.›</a:t>
            </a:fld>
            <a:endParaRPr lang="de-DE"/>
          </a:p>
        </p:txBody>
      </p:sp>
      <p:sp>
        <p:nvSpPr>
          <p:cNvPr id="13" name="Textplatzhalter 2">
            <a:extLst>
              <a:ext uri="{FF2B5EF4-FFF2-40B4-BE49-F238E27FC236}">
                <a16:creationId xmlns:a16="http://schemas.microsoft.com/office/drawing/2014/main" id="{235C822F-CC3C-4AC6-8713-E8BC4920D334}"/>
              </a:ext>
            </a:extLst>
          </p:cNvPr>
          <p:cNvSpPr>
            <a:spLocks noGrp="1"/>
          </p:cNvSpPr>
          <p:nvPr>
            <p:ph type="body" idx="11"/>
          </p:nvPr>
        </p:nvSpPr>
        <p:spPr>
          <a:xfrm>
            <a:off x="8014636"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4" name="Textplatzhalter 2">
            <a:extLst>
              <a:ext uri="{FF2B5EF4-FFF2-40B4-BE49-F238E27FC236}">
                <a16:creationId xmlns:a16="http://schemas.microsoft.com/office/drawing/2014/main" id="{A8A8ACBD-7378-4E9B-B8F5-8AA7E85F464C}"/>
              </a:ext>
            </a:extLst>
          </p:cNvPr>
          <p:cNvSpPr>
            <a:spLocks noGrp="1"/>
          </p:cNvSpPr>
          <p:nvPr>
            <p:ph type="body" idx="12"/>
          </p:nvPr>
        </p:nvSpPr>
        <p:spPr>
          <a:xfrm>
            <a:off x="4354981" y="2095626"/>
            <a:ext cx="3482038" cy="823912"/>
          </a:xfrm>
          <a:solidFill>
            <a:schemeClr val="bg1">
              <a:lumMod val="95000"/>
            </a:schemeClr>
          </a:solidFill>
        </p:spPr>
        <p:txBody>
          <a:bodyPr anchor="ctr">
            <a:normAutofit/>
          </a:bodyPr>
          <a:lstStyle>
            <a:lvl1pPr marL="0" indent="0" algn="ctr">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16" name="Bildplatzhalter 15">
            <a:extLst>
              <a:ext uri="{FF2B5EF4-FFF2-40B4-BE49-F238E27FC236}">
                <a16:creationId xmlns:a16="http://schemas.microsoft.com/office/drawing/2014/main" id="{213B05B4-8F80-42F2-99E5-82EFE1078CFB}"/>
              </a:ext>
            </a:extLst>
          </p:cNvPr>
          <p:cNvSpPr>
            <a:spLocks noGrp="1"/>
          </p:cNvSpPr>
          <p:nvPr>
            <p:ph type="pic" sz="quarter" idx="13" hasCustomPrompt="1"/>
          </p:nvPr>
        </p:nvSpPr>
        <p:spPr>
          <a:xfrm>
            <a:off x="695326"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17" name="Bildplatzhalter 15">
            <a:extLst>
              <a:ext uri="{FF2B5EF4-FFF2-40B4-BE49-F238E27FC236}">
                <a16:creationId xmlns:a16="http://schemas.microsoft.com/office/drawing/2014/main" id="{0DDDB17B-0986-46FF-939D-242CCFD35E6B}"/>
              </a:ext>
            </a:extLst>
          </p:cNvPr>
          <p:cNvSpPr>
            <a:spLocks noGrp="1"/>
          </p:cNvSpPr>
          <p:nvPr>
            <p:ph type="pic" sz="quarter" idx="14" hasCustomPrompt="1"/>
          </p:nvPr>
        </p:nvSpPr>
        <p:spPr>
          <a:xfrm>
            <a:off x="4354981"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18" name="Bildplatzhalter 15">
            <a:extLst>
              <a:ext uri="{FF2B5EF4-FFF2-40B4-BE49-F238E27FC236}">
                <a16:creationId xmlns:a16="http://schemas.microsoft.com/office/drawing/2014/main" id="{D46DB007-86EC-4631-9973-7E69665C0669}"/>
              </a:ext>
            </a:extLst>
          </p:cNvPr>
          <p:cNvSpPr>
            <a:spLocks noGrp="1"/>
          </p:cNvSpPr>
          <p:nvPr>
            <p:ph type="pic" sz="quarter" idx="15" hasCustomPrompt="1"/>
          </p:nvPr>
        </p:nvSpPr>
        <p:spPr>
          <a:xfrm>
            <a:off x="8014637" y="3041584"/>
            <a:ext cx="3482038" cy="1915428"/>
          </a:xfrm>
          <a:solidFill>
            <a:schemeClr val="accent6">
              <a:lumMod val="40000"/>
              <a:lumOff val="60000"/>
            </a:schemeClr>
          </a:solidFill>
        </p:spPr>
        <p:txBody>
          <a:bodyPr>
            <a:normAutofit/>
          </a:bodyPr>
          <a:lstStyle>
            <a:lvl1pPr>
              <a:defRPr sz="1600">
                <a:solidFill>
                  <a:srgbClr val="D9117E"/>
                </a:solidFill>
              </a:defRPr>
            </a:lvl1pPr>
          </a:lstStyle>
          <a:p>
            <a:r>
              <a:rPr lang="de-DE" dirty="0"/>
              <a:t>Platzhaltermotiv ersetzen</a:t>
            </a:r>
          </a:p>
        </p:txBody>
      </p:sp>
      <p:sp>
        <p:nvSpPr>
          <p:cNvPr id="21" name="Textplatzhalter 20">
            <a:extLst>
              <a:ext uri="{FF2B5EF4-FFF2-40B4-BE49-F238E27FC236}">
                <a16:creationId xmlns:a16="http://schemas.microsoft.com/office/drawing/2014/main" id="{B1415D85-ECEE-44AA-B226-4998B44E25D6}"/>
              </a:ext>
            </a:extLst>
          </p:cNvPr>
          <p:cNvSpPr>
            <a:spLocks noGrp="1"/>
          </p:cNvSpPr>
          <p:nvPr>
            <p:ph type="body" sz="quarter" idx="16"/>
          </p:nvPr>
        </p:nvSpPr>
        <p:spPr>
          <a:xfrm>
            <a:off x="287999" y="5245768"/>
            <a:ext cx="11208676" cy="1278857"/>
          </a:xfrm>
          <a:solidFill>
            <a:schemeClr val="accent1">
              <a:lumMod val="50000"/>
            </a:schemeClr>
          </a:solidFill>
        </p:spPr>
        <p:txBody>
          <a:bodyPr tIns="144000"/>
          <a:lstStyle>
            <a:lvl1pPr marL="539750" indent="-231775" defTabSz="539750">
              <a:lnSpc>
                <a:spcPct val="100000"/>
              </a:lnSpc>
              <a:spcBef>
                <a:spcPts val="0"/>
              </a:spcBef>
              <a:defRPr sz="2000">
                <a:solidFill>
                  <a:schemeClr val="bg1"/>
                </a:solidFill>
              </a:defRPr>
            </a:lvl1pPr>
            <a:lvl2pPr marL="539750" indent="-231775" defTabSz="539750">
              <a:lnSpc>
                <a:spcPct val="100000"/>
              </a:lnSpc>
              <a:spcBef>
                <a:spcPts val="0"/>
              </a:spcBef>
              <a:defRPr sz="1800">
                <a:solidFill>
                  <a:schemeClr val="bg1"/>
                </a:solidFill>
              </a:defRPr>
            </a:lvl2pPr>
            <a:lvl3pPr marL="539750" indent="-231775" defTabSz="539750">
              <a:lnSpc>
                <a:spcPct val="100000"/>
              </a:lnSpc>
              <a:spcBef>
                <a:spcPts val="0"/>
              </a:spcBef>
              <a:defRPr sz="1600">
                <a:solidFill>
                  <a:schemeClr val="bg1"/>
                </a:solidFill>
              </a:defRPr>
            </a:lvl3pPr>
            <a:lvl4pPr marL="539750" indent="-231775" defTabSz="539750">
              <a:defRPr/>
            </a:lvl4pPr>
            <a:lvl5pPr marL="539750" indent="-231775" defTabSz="539750">
              <a:defRPr/>
            </a:lvl5pPr>
          </a:lstStyle>
          <a:p>
            <a:pPr lvl="0"/>
            <a:r>
              <a:rPr lang="de-DE" dirty="0"/>
              <a:t>Mastertextformat bearbeiten</a:t>
            </a:r>
          </a:p>
          <a:p>
            <a:pPr lvl="1"/>
            <a:r>
              <a:rPr lang="de-DE" dirty="0"/>
              <a:t>Zweite Ebene</a:t>
            </a:r>
          </a:p>
          <a:p>
            <a:pPr lvl="2"/>
            <a:r>
              <a:rPr lang="de-DE" dirty="0"/>
              <a:t>Dritte Ebene</a:t>
            </a:r>
          </a:p>
        </p:txBody>
      </p:sp>
      <p:sp>
        <p:nvSpPr>
          <p:cNvPr id="24" name="Textplatzhalter 23">
            <a:extLst>
              <a:ext uri="{FF2B5EF4-FFF2-40B4-BE49-F238E27FC236}">
                <a16:creationId xmlns:a16="http://schemas.microsoft.com/office/drawing/2014/main" id="{C2C85D4D-1A11-4D5D-986E-8754B4B26DED}"/>
              </a:ext>
            </a:extLst>
          </p:cNvPr>
          <p:cNvSpPr>
            <a:spLocks noGrp="1"/>
          </p:cNvSpPr>
          <p:nvPr>
            <p:ph type="body" sz="quarter" idx="17"/>
          </p:nvPr>
        </p:nvSpPr>
        <p:spPr>
          <a:xfrm>
            <a:off x="695325" y="1487788"/>
            <a:ext cx="3482038" cy="439824"/>
          </a:xfrm>
          <a:solidFill>
            <a:schemeClr val="accent1"/>
          </a:solidFill>
        </p:spPr>
        <p:txBody>
          <a:bodyPr wrap="square" anchor="ctr">
            <a:normAutofit/>
          </a:bodyPr>
          <a:lstStyle>
            <a:lvl1pPr marL="0" indent="0">
              <a:buNone/>
              <a:defRPr sz="1800" b="1">
                <a:solidFill>
                  <a:schemeClr val="bg1"/>
                </a:solidFill>
              </a:defRPr>
            </a:lvl1pPr>
          </a:lstStyle>
          <a:p>
            <a:pPr lvl="0"/>
            <a:r>
              <a:rPr lang="de-DE" dirty="0"/>
              <a:t>Mastertextformat</a:t>
            </a:r>
          </a:p>
        </p:txBody>
      </p:sp>
      <p:pic>
        <p:nvPicPr>
          <p:cNvPr id="26" name="Grafik 25">
            <a:extLst>
              <a:ext uri="{FF2B5EF4-FFF2-40B4-BE49-F238E27FC236}">
                <a16:creationId xmlns:a16="http://schemas.microsoft.com/office/drawing/2014/main" id="{4570C8F3-09F4-4F6C-BDF3-B1F82DC96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6E424654-2778-EA1B-0192-6D8875E11710}"/>
              </a:ext>
            </a:extLst>
          </p:cNvPr>
          <p:cNvSpPr>
            <a:spLocks noGrp="1"/>
          </p:cNvSpPr>
          <p:nvPr>
            <p:ph type="ftr" sz="quarter" idx="18"/>
          </p:nvPr>
        </p:nvSpPr>
        <p:spPr/>
        <p:txBody>
          <a:bodyPr/>
          <a:lstStyle/>
          <a:p>
            <a:r>
              <a:rPr lang="en-US"/>
              <a:t>B. Witschas - Lidar working group - 20 February 2025</a:t>
            </a:r>
            <a:endParaRPr lang="de-DE" dirty="0"/>
          </a:p>
        </p:txBody>
      </p:sp>
    </p:spTree>
    <p:extLst>
      <p:ext uri="{BB962C8B-B14F-4D97-AF65-F5344CB8AC3E}">
        <p14:creationId xmlns:p14="http://schemas.microsoft.com/office/powerpoint/2010/main" val="428292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6 bl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DB6F92-3F9C-4AAE-8E91-FA9B6A8B9CD6}"/>
              </a:ext>
            </a:extLst>
          </p:cNvPr>
          <p:cNvSpPr/>
          <p:nvPr userDrawn="1"/>
        </p:nvSpPr>
        <p:spPr>
          <a:xfrm>
            <a:off x="-1" y="0"/>
            <a:ext cx="288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a:solidFill>
                <a:schemeClr val="tx1"/>
              </a:solidFill>
              <a:latin typeface="Arial" pitchFamily="34" charset="0"/>
              <a:cs typeface="Arial" pitchFamily="34" charset="0"/>
            </a:endParaRPr>
          </a:p>
        </p:txBody>
      </p:sp>
      <p:sp>
        <p:nvSpPr>
          <p:cNvPr id="2" name="Titel 1">
            <a:extLst>
              <a:ext uri="{FF2B5EF4-FFF2-40B4-BE49-F238E27FC236}">
                <a16:creationId xmlns:a16="http://schemas.microsoft.com/office/drawing/2014/main" id="{18D6C63F-3884-45FC-8DE4-73068BFE19A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BE243AE-4939-4DED-AAB6-88EFB5F7C110}"/>
              </a:ext>
            </a:extLst>
          </p:cNvPr>
          <p:cNvSpPr>
            <a:spLocks noGrp="1"/>
          </p:cNvSpPr>
          <p:nvPr>
            <p:ph idx="1"/>
          </p:nvPr>
        </p:nvSpPr>
        <p:spPr>
          <a:xfrm>
            <a:off x="694800" y="1628775"/>
            <a:ext cx="5400000" cy="489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E3042934-6DB9-4975-858F-6A2DF94E1ACA}"/>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0B65C82-54AD-42F3-A4B0-D8BBEFD38A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3"/>
          </a:xfrm>
          <a:prstGeom prst="rect">
            <a:avLst/>
          </a:prstGeom>
        </p:spPr>
      </p:pic>
      <p:sp>
        <p:nvSpPr>
          <p:cNvPr id="4" name="Fußzeilenplatzhalter 3">
            <a:extLst>
              <a:ext uri="{FF2B5EF4-FFF2-40B4-BE49-F238E27FC236}">
                <a16:creationId xmlns:a16="http://schemas.microsoft.com/office/drawing/2014/main" id="{1191817E-6423-D72F-7A29-7C696C78EBEC}"/>
              </a:ext>
            </a:extLst>
          </p:cNvPr>
          <p:cNvSpPr>
            <a:spLocks noGrp="1"/>
          </p:cNvSpPr>
          <p:nvPr>
            <p:ph type="ftr" sz="quarter" idx="11"/>
          </p:nvPr>
        </p:nvSpPr>
        <p:spPr/>
        <p:txBody>
          <a:bodyPr/>
          <a:lstStyle/>
          <a:p>
            <a:r>
              <a:rPr lang="en-US"/>
              <a:t>B. Witschas - Lidar working group - 20 February 2025</a:t>
            </a:r>
            <a:endParaRPr lang="de-DE" dirty="0"/>
          </a:p>
        </p:txBody>
      </p:sp>
      <p:sp>
        <p:nvSpPr>
          <p:cNvPr id="5" name="Bildplatzhalter 4">
            <a:extLst>
              <a:ext uri="{FF2B5EF4-FFF2-40B4-BE49-F238E27FC236}">
                <a16:creationId xmlns:a16="http://schemas.microsoft.com/office/drawing/2014/main" id="{4E12AEFA-037C-13A6-D9D9-349DFD23D7F6}"/>
              </a:ext>
            </a:extLst>
          </p:cNvPr>
          <p:cNvSpPr>
            <a:spLocks noGrp="1"/>
          </p:cNvSpPr>
          <p:nvPr>
            <p:ph type="pic" sz="quarter" idx="20" hasCustomPrompt="1"/>
          </p:nvPr>
        </p:nvSpPr>
        <p:spPr>
          <a:xfrm>
            <a:off x="6340475" y="1628625"/>
            <a:ext cx="5156200" cy="4896000"/>
          </a:xfrm>
          <a:solidFill>
            <a:schemeClr val="accent6">
              <a:lumMod val="40000"/>
              <a:lumOff val="60000"/>
            </a:schemeClr>
          </a:solidFill>
        </p:spPr>
        <p:txBody>
          <a:bodyPr/>
          <a:lstStyle>
            <a:lvl1pPr>
              <a:defRPr>
                <a:solidFill>
                  <a:srgbClr val="D9117E"/>
                </a:solidFill>
              </a:defRPr>
            </a:lvl1pPr>
          </a:lstStyle>
          <a:p>
            <a:r>
              <a:rPr lang="de-DE" dirty="0"/>
              <a:t>Platzhaltermotiv ersetzen</a:t>
            </a:r>
          </a:p>
        </p:txBody>
      </p:sp>
    </p:spTree>
    <p:extLst>
      <p:ext uri="{BB962C8B-B14F-4D97-AF65-F5344CB8AC3E}">
        <p14:creationId xmlns:p14="http://schemas.microsoft.com/office/powerpoint/2010/main" val="70329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blau">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81FCDC8-3081-4340-AF3B-5B61880598E5}"/>
              </a:ext>
            </a:extLst>
          </p:cNvPr>
          <p:cNvSpPr/>
          <p:nvPr userDrawn="1"/>
        </p:nvSpPr>
        <p:spPr>
          <a:xfrm>
            <a:off x="-1" y="-2406"/>
            <a:ext cx="12192001" cy="68604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9C186D-B875-45B9-9C0A-1830A52B4ADF}"/>
              </a:ext>
            </a:extLst>
          </p:cNvPr>
          <p:cNvSpPr>
            <a:spLocks noGrp="1"/>
          </p:cNvSpPr>
          <p:nvPr>
            <p:ph type="title"/>
          </p:nvPr>
        </p:nvSpPr>
        <p:spPr>
          <a:xfrm>
            <a:off x="695326" y="333375"/>
            <a:ext cx="10056093" cy="985286"/>
          </a:xfrm>
        </p:spPr>
        <p:txBody>
          <a:bodyPr/>
          <a:lstStyle>
            <a:lvl1pPr>
              <a:defRPr>
                <a:solidFill>
                  <a:schemeClr val="bg1"/>
                </a:solidFill>
              </a:defRPr>
            </a:lvl1pPr>
          </a:lstStyle>
          <a:p>
            <a:r>
              <a:rPr lang="de-DE" dirty="0"/>
              <a:t>Mastertitelformat bearbeiten</a:t>
            </a:r>
          </a:p>
        </p:txBody>
      </p:sp>
      <p:sp>
        <p:nvSpPr>
          <p:cNvPr id="6" name="Foliennummernplatzhalter 5">
            <a:extLst>
              <a:ext uri="{FF2B5EF4-FFF2-40B4-BE49-F238E27FC236}">
                <a16:creationId xmlns:a16="http://schemas.microsoft.com/office/drawing/2014/main" id="{957C04B8-FAE9-4576-9D50-12084ACA0085}"/>
              </a:ext>
            </a:extLst>
          </p:cNvPr>
          <p:cNvSpPr>
            <a:spLocks noGrp="1"/>
          </p:cNvSpPr>
          <p:nvPr>
            <p:ph type="sldNum" sz="quarter" idx="10"/>
          </p:nvPr>
        </p:nvSpPr>
        <p:spPr/>
        <p:txBody>
          <a:bodyPr/>
          <a:lstStyle/>
          <a:p>
            <a:fld id="{30ADABB7-F9A6-4A4D-9415-296AC5E687F8}" type="slidenum">
              <a:rPr lang="de-DE" smtClean="0"/>
              <a:pPr/>
              <a:t>‹Nr.›</a:t>
            </a:fld>
            <a:endParaRPr lang="de-DE"/>
          </a:p>
        </p:txBody>
      </p:sp>
      <p:pic>
        <p:nvPicPr>
          <p:cNvPr id="9" name="Grafik 8">
            <a:extLst>
              <a:ext uri="{FF2B5EF4-FFF2-40B4-BE49-F238E27FC236}">
                <a16:creationId xmlns:a16="http://schemas.microsoft.com/office/drawing/2014/main" id="{B6948ECD-4444-4227-81E3-3211A0E71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1821" y="301132"/>
            <a:ext cx="943879" cy="779542"/>
          </a:xfrm>
          <a:prstGeom prst="rect">
            <a:avLst/>
          </a:prstGeom>
        </p:spPr>
      </p:pic>
      <p:sp>
        <p:nvSpPr>
          <p:cNvPr id="11" name="Tabellenplatzhalter 4">
            <a:extLst>
              <a:ext uri="{FF2B5EF4-FFF2-40B4-BE49-F238E27FC236}">
                <a16:creationId xmlns:a16="http://schemas.microsoft.com/office/drawing/2014/main" id="{E454AC21-5CA9-4DCD-9E64-33EE941B0352}"/>
              </a:ext>
            </a:extLst>
          </p:cNvPr>
          <p:cNvSpPr>
            <a:spLocks noGrp="1"/>
          </p:cNvSpPr>
          <p:nvPr>
            <p:ph type="tbl" sz="quarter" idx="11"/>
          </p:nvPr>
        </p:nvSpPr>
        <p:spPr>
          <a:xfrm>
            <a:off x="695325" y="1628776"/>
            <a:ext cx="10801350" cy="4895850"/>
          </a:xfrm>
        </p:spPr>
        <p:txBody>
          <a:bodyPr/>
          <a:lstStyle/>
          <a:p>
            <a:endParaRPr lang="de-DE"/>
          </a:p>
        </p:txBody>
      </p:sp>
      <p:sp>
        <p:nvSpPr>
          <p:cNvPr id="3" name="Fußzeilenplatzhalter 2">
            <a:extLst>
              <a:ext uri="{FF2B5EF4-FFF2-40B4-BE49-F238E27FC236}">
                <a16:creationId xmlns:a16="http://schemas.microsoft.com/office/drawing/2014/main" id="{C7AA41E4-A17D-03A8-9521-4B67C9D84289}"/>
              </a:ext>
            </a:extLst>
          </p:cNvPr>
          <p:cNvSpPr>
            <a:spLocks noGrp="1"/>
          </p:cNvSpPr>
          <p:nvPr>
            <p:ph type="ftr" sz="quarter" idx="12"/>
          </p:nvPr>
        </p:nvSpPr>
        <p:spPr/>
        <p:txBody>
          <a:bodyPr/>
          <a:lstStyle>
            <a:lvl1pPr>
              <a:defRPr>
                <a:solidFill>
                  <a:schemeClr val="bg1"/>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81710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CA21C0A-576F-4448-A405-945F7FEA5049}"/>
              </a:ext>
            </a:extLst>
          </p:cNvPr>
          <p:cNvSpPr>
            <a:spLocks noGrp="1"/>
          </p:cNvSpPr>
          <p:nvPr>
            <p:ph type="title"/>
          </p:nvPr>
        </p:nvSpPr>
        <p:spPr>
          <a:xfrm>
            <a:off x="695326" y="333375"/>
            <a:ext cx="10056093" cy="985286"/>
          </a:xfrm>
          <a:prstGeom prst="rect">
            <a:avLst/>
          </a:prstGeom>
        </p:spPr>
        <p:txBody>
          <a:bodyPr vert="horz" lIns="91440" tIns="45720" rIns="91440" bIns="45720" rtlCol="0" anchor="t">
            <a:normAutofit/>
          </a:bodyPr>
          <a:lstStyle/>
          <a:p>
            <a:r>
              <a:rPr lang="de-DE" dirty="0"/>
              <a:t>Mastertitelformat bearbeiten</a:t>
            </a:r>
          </a:p>
        </p:txBody>
      </p:sp>
      <p:sp>
        <p:nvSpPr>
          <p:cNvPr id="3" name="Textplatzhalter 2">
            <a:extLst>
              <a:ext uri="{FF2B5EF4-FFF2-40B4-BE49-F238E27FC236}">
                <a16:creationId xmlns:a16="http://schemas.microsoft.com/office/drawing/2014/main" id="{7CDA8A30-87AB-49C6-AE8C-F7B24CECFABF}"/>
              </a:ext>
            </a:extLst>
          </p:cNvPr>
          <p:cNvSpPr>
            <a:spLocks noGrp="1"/>
          </p:cNvSpPr>
          <p:nvPr>
            <p:ph type="body" idx="1"/>
          </p:nvPr>
        </p:nvSpPr>
        <p:spPr>
          <a:xfrm>
            <a:off x="695325" y="1628775"/>
            <a:ext cx="10801349" cy="489585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2A096809-C3E5-439C-AF0A-E75CD81D727B}"/>
              </a:ext>
            </a:extLst>
          </p:cNvPr>
          <p:cNvSpPr>
            <a:spLocks noGrp="1"/>
          </p:cNvSpPr>
          <p:nvPr>
            <p:ph type="sldNum" sz="quarter" idx="4"/>
          </p:nvPr>
        </p:nvSpPr>
        <p:spPr>
          <a:xfrm>
            <a:off x="0" y="5342399"/>
            <a:ext cx="288000" cy="1440000"/>
          </a:xfrm>
          <a:prstGeom prst="rect">
            <a:avLst/>
          </a:prstGeom>
        </p:spPr>
        <p:txBody>
          <a:bodyPr vert="horz" wrap="none" lIns="36000" tIns="90000" rIns="36000" bIns="90000" rtlCol="0" anchor="b">
            <a:normAutofit/>
          </a:bodyPr>
          <a:lstStyle>
            <a:lvl1pPr algn="ctr">
              <a:defRPr sz="1200">
                <a:solidFill>
                  <a:schemeClr val="bg1"/>
                </a:solidFill>
                <a:latin typeface="Arial" panose="020B0604020202020204" pitchFamily="34" charset="0"/>
                <a:cs typeface="Arial" panose="020B0604020202020204" pitchFamily="34" charset="0"/>
              </a:defRPr>
            </a:lvl1pPr>
          </a:lstStyle>
          <a:p>
            <a:fld id="{30ADABB7-F9A6-4A4D-9415-296AC5E687F8}" type="slidenum">
              <a:rPr lang="de-DE" smtClean="0"/>
              <a:pPr/>
              <a:t>‹Nr.›</a:t>
            </a:fld>
            <a:endParaRPr lang="de-DE" dirty="0"/>
          </a:p>
        </p:txBody>
      </p:sp>
      <p:sp>
        <p:nvSpPr>
          <p:cNvPr id="5" name="Fußzeilenplatzhalter 4">
            <a:extLst>
              <a:ext uri="{FF2B5EF4-FFF2-40B4-BE49-F238E27FC236}">
                <a16:creationId xmlns:a16="http://schemas.microsoft.com/office/drawing/2014/main" id="{488822AB-459F-739F-855B-F69C7435C1BE}"/>
              </a:ext>
            </a:extLst>
          </p:cNvPr>
          <p:cNvSpPr>
            <a:spLocks noGrp="1"/>
          </p:cNvSpPr>
          <p:nvPr>
            <p:ph type="ftr" sz="quarter" idx="3"/>
          </p:nvPr>
        </p:nvSpPr>
        <p:spPr>
          <a:xfrm>
            <a:off x="695325" y="6544945"/>
            <a:ext cx="4114800" cy="257774"/>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B. Witschas - Lidar working group - 20 February 2025</a:t>
            </a:r>
            <a:endParaRPr lang="de-DE" dirty="0"/>
          </a:p>
        </p:txBody>
      </p:sp>
    </p:spTree>
    <p:extLst>
      <p:ext uri="{BB962C8B-B14F-4D97-AF65-F5344CB8AC3E}">
        <p14:creationId xmlns:p14="http://schemas.microsoft.com/office/powerpoint/2010/main" val="2724386088"/>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72" r:id="rId4"/>
    <p:sldLayoutId id="2147483674" r:id="rId5"/>
    <p:sldLayoutId id="2147483656" r:id="rId6"/>
    <p:sldLayoutId id="2147483653" r:id="rId7"/>
    <p:sldLayoutId id="2147483680" r:id="rId8"/>
    <p:sldLayoutId id="2147483654" r:id="rId9"/>
    <p:sldLayoutId id="2147483679" r:id="rId10"/>
    <p:sldLayoutId id="2147483662" r:id="rId11"/>
    <p:sldLayoutId id="2147483658" r:id="rId12"/>
    <p:sldLayoutId id="2147483663" r:id="rId13"/>
    <p:sldLayoutId id="2147483671" r:id="rId14"/>
    <p:sldLayoutId id="2147483675" r:id="rId15"/>
    <p:sldLayoutId id="2147483664" r:id="rId16"/>
    <p:sldLayoutId id="2147483665" r:id="rId17"/>
    <p:sldLayoutId id="2147483681" r:id="rId18"/>
    <p:sldLayoutId id="2147483670" r:id="rId19"/>
    <p:sldLayoutId id="2147483678" r:id="rId20"/>
    <p:sldLayoutId id="2147483661" r:id="rId21"/>
    <p:sldLayoutId id="2147483659" r:id="rId22"/>
    <p:sldLayoutId id="2147483667" r:id="rId23"/>
    <p:sldLayoutId id="2147483673" r:id="rId24"/>
    <p:sldLayoutId id="2147483676" r:id="rId25"/>
    <p:sldLayoutId id="2147483668" r:id="rId26"/>
    <p:sldLayoutId id="2147483669" r:id="rId27"/>
    <p:sldLayoutId id="2147483682" r:id="rId28"/>
    <p:sldLayoutId id="2147483666" r:id="rId29"/>
    <p:sldLayoutId id="2147483677" r:id="rId30"/>
    <p:sldLayoutId id="2147483655" r:id="rId31"/>
  </p:sldLayoutIdLst>
  <p:hf hdr="0" dt="0"/>
  <p:txStyles>
    <p:titleStyle>
      <a:lvl1pPr algn="l" defTabSz="914400" rtl="0" eaLnBrk="1" latinLnBrk="0" hangingPunct="1">
        <a:lnSpc>
          <a:spcPct val="90000"/>
        </a:lnSpc>
        <a:spcBef>
          <a:spcPct val="0"/>
        </a:spcBef>
        <a:buNone/>
        <a:defRPr sz="2800" b="1"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userDrawn="1">
          <p15:clr>
            <a:srgbClr val="F26B43"/>
          </p15:clr>
        </p15:guide>
        <p15:guide id="2" orient="horz" pos="210" userDrawn="1">
          <p15:clr>
            <a:srgbClr val="F26B43"/>
          </p15:clr>
        </p15:guide>
        <p15:guide id="3" pos="7242" userDrawn="1">
          <p15:clr>
            <a:srgbClr val="F26B43"/>
          </p15:clr>
        </p15:guide>
        <p15:guide id="4" orient="horz" pos="1026" userDrawn="1">
          <p15:clr>
            <a:srgbClr val="F26B43"/>
          </p15:clr>
        </p15:guide>
        <p15:guide id="5" orient="horz" pos="4110" userDrawn="1">
          <p15:clr>
            <a:srgbClr val="F26B43"/>
          </p15:clr>
        </p15:guide>
        <p15:guide id="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https:/doi.org/10.1002/qj.4142" TargetMode="External"/><Relationship Id="rId7" Type="http://schemas.openxmlformats.org/officeDocument/2006/relationships/hyperlink" Target="https://doi.org/10.1364/AO.502955"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doi.org/10.5194/amt-15-1465-2022" TargetMode="External"/><Relationship Id="rId5" Type="http://schemas.openxmlformats.org/officeDocument/2006/relationships/hyperlink" Target="https://doi.org/10.5194/amt-14-7167-2021" TargetMode="External"/><Relationship Id="rId4" Type="http://schemas.openxmlformats.org/officeDocument/2006/relationships/hyperlink" Target="https://doi.org/10.5194/amt-14-5153-2021"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AA03A4A-FF3C-46DA-9AA7-9489606AA41E}"/>
              </a:ext>
            </a:extLst>
          </p:cNvPr>
          <p:cNvSpPr>
            <a:spLocks noGrp="1"/>
          </p:cNvSpPr>
          <p:nvPr>
            <p:ph type="subTitle" idx="1"/>
          </p:nvPr>
        </p:nvSpPr>
        <p:spPr>
          <a:xfrm>
            <a:off x="1485900" y="3784601"/>
            <a:ext cx="10706099" cy="1149350"/>
          </a:xfrm>
        </p:spPr>
        <p:txBody>
          <a:bodyPr lIns="0" tIns="72000" rIns="360000" bIns="72000">
            <a:normAutofit/>
          </a:bodyPr>
          <a:lstStyle/>
          <a:p>
            <a:pPr algn="ctr">
              <a:spcBef>
                <a:spcPts val="0"/>
              </a:spcBef>
            </a:pPr>
            <a:r>
              <a:rPr lang="en-US" dirty="0"/>
              <a:t>B. Witschas (DLR), O. Reitebuch (DLR) and Tommaso Parrinello (ESA) on behalf of the Aeolus DISC</a:t>
            </a:r>
            <a:endParaRPr lang="en-US" sz="400" b="0" dirty="0"/>
          </a:p>
          <a:p>
            <a:pPr algn="ctr">
              <a:spcBef>
                <a:spcPts val="0"/>
              </a:spcBef>
            </a:pPr>
            <a:endParaRPr lang="en-US" b="0" dirty="0"/>
          </a:p>
          <a:p>
            <a:pPr algn="ctr">
              <a:spcBef>
                <a:spcPts val="0"/>
              </a:spcBef>
            </a:pPr>
            <a:r>
              <a:rPr lang="en-US" b="0" dirty="0"/>
              <a:t>Workshop on Space-based Measurements of 3-Dimensional Winds </a:t>
            </a:r>
          </a:p>
          <a:p>
            <a:pPr algn="ctr">
              <a:spcBef>
                <a:spcPts val="0"/>
              </a:spcBef>
            </a:pPr>
            <a:r>
              <a:rPr lang="en-US" b="0" i="1" dirty="0"/>
              <a:t>19 to 20 February 2025,NOAA Center for Weather and Climate Prediction (NCWCP), College Park, MD</a:t>
            </a:r>
          </a:p>
        </p:txBody>
      </p:sp>
      <p:sp>
        <p:nvSpPr>
          <p:cNvPr id="3" name="Titel 2">
            <a:extLst>
              <a:ext uri="{FF2B5EF4-FFF2-40B4-BE49-F238E27FC236}">
                <a16:creationId xmlns:a16="http://schemas.microsoft.com/office/drawing/2014/main" id="{E07DBA57-3752-430E-B30A-C895D114538D}"/>
              </a:ext>
            </a:extLst>
          </p:cNvPr>
          <p:cNvSpPr>
            <a:spLocks noGrp="1"/>
          </p:cNvSpPr>
          <p:nvPr>
            <p:ph type="title"/>
          </p:nvPr>
        </p:nvSpPr>
        <p:spPr>
          <a:xfrm>
            <a:off x="695326" y="1718268"/>
            <a:ext cx="10706099" cy="1827337"/>
          </a:xfrm>
          <a:solidFill>
            <a:schemeClr val="bg2">
              <a:alpha val="50000"/>
            </a:schemeClr>
          </a:solidFill>
        </p:spPr>
        <p:txBody>
          <a:bodyPr lIns="900000" tIns="108000" rIns="216000" anchor="ctr"/>
          <a:lstStyle/>
          <a:p>
            <a:pPr>
              <a:spcAft>
                <a:spcPts val="600"/>
              </a:spcAft>
            </a:pPr>
            <a:r>
              <a:rPr lang="en-US" sz="3600" b="0" cap="none" dirty="0"/>
              <a:t>The Aeolus Data Innovation and Science Cluster (DISC): Aeolus mission support from Launch to end-of-life and beyond</a:t>
            </a:r>
            <a:endParaRPr lang="de-DE" sz="3600" b="0" cap="none" dirty="0"/>
          </a:p>
        </p:txBody>
      </p:sp>
      <p:pic>
        <p:nvPicPr>
          <p:cNvPr id="5" name="Grafik 4">
            <a:extLst>
              <a:ext uri="{FF2B5EF4-FFF2-40B4-BE49-F238E27FC236}">
                <a16:creationId xmlns:a16="http://schemas.microsoft.com/office/drawing/2014/main" id="{575179AB-C139-4239-8E6D-9418ADF5B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09" y="120959"/>
            <a:ext cx="2772139" cy="1386070"/>
          </a:xfrm>
          <a:prstGeom prst="rect">
            <a:avLst/>
          </a:prstGeom>
        </p:spPr>
      </p:pic>
      <p:pic>
        <p:nvPicPr>
          <p:cNvPr id="7" name="Grafik 6">
            <a:extLst>
              <a:ext uri="{FF2B5EF4-FFF2-40B4-BE49-F238E27FC236}">
                <a16:creationId xmlns:a16="http://schemas.microsoft.com/office/drawing/2014/main" id="{C4BD01C1-947B-47C9-9D77-DED9FC566B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337" y="5173194"/>
            <a:ext cx="7749590" cy="1687714"/>
          </a:xfrm>
          <a:prstGeom prst="rect">
            <a:avLst/>
          </a:prstGeom>
          <a:solidFill>
            <a:schemeClr val="bg1">
              <a:alpha val="35000"/>
            </a:schemeClr>
          </a:solidFill>
        </p:spPr>
      </p:pic>
      <p:pic>
        <p:nvPicPr>
          <p:cNvPr id="8" name="Grafik 7">
            <a:extLst>
              <a:ext uri="{FF2B5EF4-FFF2-40B4-BE49-F238E27FC236}">
                <a16:creationId xmlns:a16="http://schemas.microsoft.com/office/drawing/2014/main" id="{F4259162-9809-41D4-A6C6-15A0F22F559E}"/>
              </a:ext>
            </a:extLst>
          </p:cNvPr>
          <p:cNvPicPr>
            <a:picLocks noChangeAspect="1"/>
          </p:cNvPicPr>
          <p:nvPr/>
        </p:nvPicPr>
        <p:blipFill rotWithShape="1">
          <a:blip r:embed="rId5"/>
          <a:srcRect l="17702" t="29985" r="17406" b="31273"/>
          <a:stretch/>
        </p:blipFill>
        <p:spPr>
          <a:xfrm>
            <a:off x="8496457" y="5571683"/>
            <a:ext cx="1894201" cy="709970"/>
          </a:xfrm>
          <a:prstGeom prst="rect">
            <a:avLst/>
          </a:prstGeom>
        </p:spPr>
      </p:pic>
      <p:sp>
        <p:nvSpPr>
          <p:cNvPr id="4" name="Rechteck 3">
            <a:extLst>
              <a:ext uri="{FF2B5EF4-FFF2-40B4-BE49-F238E27FC236}">
                <a16:creationId xmlns:a16="http://schemas.microsoft.com/office/drawing/2014/main" id="{9D79A75E-9F48-4D5B-901A-D07EF2DA26C9}"/>
              </a:ext>
            </a:extLst>
          </p:cNvPr>
          <p:cNvSpPr/>
          <p:nvPr/>
        </p:nvSpPr>
        <p:spPr>
          <a:xfrm>
            <a:off x="6196519" y="8900"/>
            <a:ext cx="5995482" cy="1376513"/>
          </a:xfrm>
          <a:prstGeom prst="rect">
            <a:avLst/>
          </a:prstGeom>
          <a:solidFill>
            <a:schemeClr val="bg1">
              <a:alpha val="50000"/>
            </a:schemeClr>
          </a:solidFill>
          <a:ln w="25400">
            <a:solidFill>
              <a:schemeClr val="accent2">
                <a:lumMod val="75000"/>
              </a:schemeClr>
            </a:solidFill>
          </a:ln>
        </p:spPr>
        <p:txBody>
          <a:bodyPr wrap="square" lIns="180000" tIns="72000" rIns="180000" bIns="72000">
            <a:spAutoFit/>
          </a:bodyPr>
          <a:lstStyle/>
          <a:p>
            <a:pPr>
              <a:tabLst>
                <a:tab pos="1254125" algn="l"/>
              </a:tabLst>
            </a:pPr>
            <a:r>
              <a:rPr lang="en-US" sz="1600" dirty="0">
                <a:solidFill>
                  <a:srgbClr val="000000"/>
                </a:solidFill>
                <a:latin typeface="+mj-lt"/>
              </a:rPr>
              <a:t>M. Rennie,	09:30: Aeolus impact on NWP</a:t>
            </a:r>
            <a:endParaRPr lang="en-US" sz="1600" dirty="0">
              <a:latin typeface="+mj-lt"/>
            </a:endParaRPr>
          </a:p>
          <a:p>
            <a:pPr>
              <a:tabLst>
                <a:tab pos="1254125" algn="l"/>
              </a:tabLst>
            </a:pPr>
            <a:r>
              <a:rPr lang="en-US" sz="1600" dirty="0">
                <a:latin typeface="+mj-lt"/>
              </a:rPr>
              <a:t>M. Porciani,	10:10: How Aeolus shaped Aeolus-2</a:t>
            </a:r>
          </a:p>
          <a:p>
            <a:pPr>
              <a:tabLst>
                <a:tab pos="1254125" algn="l"/>
              </a:tabLst>
            </a:pPr>
            <a:r>
              <a:rPr lang="en-US" sz="1600" dirty="0">
                <a:latin typeface="+mj-lt"/>
              </a:rPr>
              <a:t>B. Boyes,	10:30: Aeolus-2/EPS Aeolus Overview </a:t>
            </a:r>
          </a:p>
          <a:p>
            <a:pPr>
              <a:tabLst>
                <a:tab pos="1254125" algn="l"/>
              </a:tabLst>
            </a:pPr>
            <a:r>
              <a:rPr lang="en-US" sz="1600" dirty="0">
                <a:latin typeface="+mj-lt"/>
              </a:rPr>
              <a:t>T. Flament,	10:50: Scientific Activities regarding EPS-Aeolus</a:t>
            </a:r>
          </a:p>
          <a:p>
            <a:pPr>
              <a:tabLst>
                <a:tab pos="1254125" algn="l"/>
              </a:tabLst>
            </a:pPr>
            <a:r>
              <a:rPr lang="en-US" sz="1600" dirty="0">
                <a:latin typeface="+mj-lt"/>
              </a:rPr>
              <a:t>C. Lemmerz,	13:50: Aeolus Airborne Validation</a:t>
            </a:r>
            <a:endParaRPr lang="en-US" sz="1200" dirty="0">
              <a:latin typeface="+mj-lt"/>
            </a:endParaRPr>
          </a:p>
        </p:txBody>
      </p:sp>
    </p:spTree>
    <p:extLst>
      <p:ext uri="{BB962C8B-B14F-4D97-AF65-F5344CB8AC3E}">
        <p14:creationId xmlns:p14="http://schemas.microsoft.com/office/powerpoint/2010/main" val="1647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8463189" cy="985286"/>
          </a:xfrm>
        </p:spPr>
        <p:txBody>
          <a:bodyPr>
            <a:noAutofit/>
          </a:bodyPr>
          <a:lstStyle/>
          <a:p>
            <a:r>
              <a:rPr lang="en-US" dirty="0"/>
              <a:t>Summary</a:t>
            </a:r>
            <a:br>
              <a:rPr lang="en-US" dirty="0"/>
            </a:br>
            <a:r>
              <a:rPr lang="en-US" b="0" dirty="0"/>
              <a:t>The 7 major challenges and achievements of Aeolus</a:t>
            </a:r>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10</a:t>
            </a:fld>
            <a:endParaRPr lang="de-DE"/>
          </a:p>
        </p:txBody>
      </p:sp>
      <p:sp>
        <p:nvSpPr>
          <p:cNvPr id="33" name="Textfeld 23">
            <a:extLst>
              <a:ext uri="{FF2B5EF4-FFF2-40B4-BE49-F238E27FC236}">
                <a16:creationId xmlns:a16="http://schemas.microsoft.com/office/drawing/2014/main" id="{68485654-88F5-499A-B20A-C360036C391F}"/>
              </a:ext>
            </a:extLst>
          </p:cNvPr>
          <p:cNvSpPr txBox="1"/>
          <p:nvPr/>
        </p:nvSpPr>
        <p:spPr>
          <a:xfrm>
            <a:off x="695325" y="1391231"/>
            <a:ext cx="11293475" cy="5128896"/>
          </a:xfrm>
          <a:prstGeom prst="rect">
            <a:avLst/>
          </a:prstGeom>
          <a:noFill/>
          <a:ln>
            <a:noFill/>
          </a:ln>
        </p:spPr>
        <p:txBody>
          <a:bodyPr wrap="square" lIns="95856" tIns="47907" rIns="95856" bIns="47907" rtlCol="0">
            <a:spAutoFit/>
          </a:bodyPr>
          <a:lstStyle/>
          <a:p>
            <a:pPr marL="285750" indent="-285750" defTabSz="1213200">
              <a:spcBef>
                <a:spcPts val="1500"/>
              </a:spcBef>
              <a:buFont typeface="Arial" panose="020B0604020202020204" pitchFamily="34" charset="0"/>
              <a:buChar char="•"/>
              <a:tabLst>
                <a:tab pos="8428038" algn="l"/>
              </a:tabLst>
            </a:pPr>
            <a:r>
              <a:rPr lang="en-US" b="1" u="sng" dirty="0">
                <a:solidFill>
                  <a:srgbClr val="0070C0"/>
                </a:solidFill>
                <a:cs typeface="Arial" pitchFamily="34" charset="0"/>
              </a:rPr>
              <a:t>1</a:t>
            </a:r>
            <a:r>
              <a:rPr lang="en-US" b="1" u="sng" baseline="30000" dirty="0">
                <a:solidFill>
                  <a:srgbClr val="0070C0"/>
                </a:solidFill>
                <a:cs typeface="Arial" pitchFamily="34" charset="0"/>
              </a:rPr>
              <a:t>st</a:t>
            </a:r>
            <a:r>
              <a:rPr lang="en-US" b="1" u="sng" dirty="0">
                <a:solidFill>
                  <a:srgbClr val="0070C0"/>
                </a:solidFill>
                <a:cs typeface="Arial" pitchFamily="34" charset="0"/>
              </a:rPr>
              <a:t> </a:t>
            </a:r>
            <a:r>
              <a:rPr lang="en-US" u="sng" dirty="0">
                <a:cs typeface="Arial" pitchFamily="34" charset="0"/>
              </a:rPr>
              <a:t>European lidar</a:t>
            </a:r>
            <a:r>
              <a:rPr lang="en-US" dirty="0">
                <a:cs typeface="Arial" pitchFamily="34" charset="0"/>
              </a:rPr>
              <a:t> and </a:t>
            </a:r>
            <a:r>
              <a:rPr lang="en-US" b="1" u="sng" dirty="0">
                <a:solidFill>
                  <a:srgbClr val="0070C0"/>
                </a:solidFill>
                <a:cs typeface="Arial" pitchFamily="34" charset="0"/>
              </a:rPr>
              <a:t>1</a:t>
            </a:r>
            <a:r>
              <a:rPr lang="en-US" b="1" u="sng" baseline="30000" dirty="0">
                <a:solidFill>
                  <a:srgbClr val="0070C0"/>
                </a:solidFill>
                <a:cs typeface="Arial" pitchFamily="34" charset="0"/>
              </a:rPr>
              <a:t>st</a:t>
            </a:r>
            <a:r>
              <a:rPr lang="en-US" u="sng" dirty="0">
                <a:cs typeface="Arial" pitchFamily="34" charset="0"/>
              </a:rPr>
              <a:t> wind lidar in space</a:t>
            </a:r>
            <a:r>
              <a:rPr lang="en-US" dirty="0">
                <a:cs typeface="Arial" pitchFamily="34" charset="0"/>
              </a:rPr>
              <a:t> in operation for 4 years and 10 months (from Aug 2018 until July 2023); lifetime objective (3.5 years) achieved and demonstration of wind lidar technology in space.</a:t>
            </a:r>
          </a:p>
          <a:p>
            <a:pPr marL="285750" indent="-285750" defTabSz="1213200">
              <a:spcBef>
                <a:spcPts val="1500"/>
              </a:spcBef>
              <a:buFont typeface="Arial" panose="020B0604020202020204" pitchFamily="34" charset="0"/>
              <a:buChar char="•"/>
            </a:pPr>
            <a:r>
              <a:rPr lang="en-US" b="1" dirty="0">
                <a:solidFill>
                  <a:srgbClr val="0070C0"/>
                </a:solidFill>
                <a:cs typeface="Arial" pitchFamily="34" charset="0"/>
              </a:rPr>
              <a:t>1</a:t>
            </a:r>
            <a:r>
              <a:rPr lang="en-US" b="1" baseline="30000" dirty="0">
                <a:solidFill>
                  <a:srgbClr val="0070C0"/>
                </a:solidFill>
                <a:cs typeface="Arial" pitchFamily="34" charset="0"/>
              </a:rPr>
              <a:t>st</a:t>
            </a:r>
            <a:r>
              <a:rPr lang="en-US" b="1" dirty="0">
                <a:cs typeface="Arial" pitchFamily="34" charset="0"/>
              </a:rPr>
              <a:t> </a:t>
            </a:r>
            <a:r>
              <a:rPr lang="en-US" dirty="0">
                <a:cs typeface="Arial" pitchFamily="34" charset="0"/>
              </a:rPr>
              <a:t>successful demonstration of operation of a </a:t>
            </a:r>
            <a:r>
              <a:rPr lang="en-US" u="sng" dirty="0">
                <a:cs typeface="Arial" pitchFamily="34" charset="0"/>
              </a:rPr>
              <a:t>UV laser in space</a:t>
            </a:r>
            <a:r>
              <a:rPr lang="en-US" dirty="0">
                <a:cs typeface="Arial" pitchFamily="34" charset="0"/>
              </a:rPr>
              <a:t> with stable performance of both lasers (end of life of Aeolus was not determined by the instrument, but by the satellite fuel and solar activity).</a:t>
            </a:r>
          </a:p>
          <a:p>
            <a:pPr marL="285750" indent="-285750" defTabSz="1213200">
              <a:spcBef>
                <a:spcPts val="1500"/>
              </a:spcBef>
              <a:buFont typeface="Arial" panose="020B0604020202020204" pitchFamily="34" charset="0"/>
              <a:buChar char="•"/>
            </a:pPr>
            <a:r>
              <a:rPr lang="en-US" b="1" dirty="0">
                <a:solidFill>
                  <a:srgbClr val="0070C0"/>
                </a:solidFill>
                <a:cs typeface="Arial" pitchFamily="34" charset="0"/>
              </a:rPr>
              <a:t>1</a:t>
            </a:r>
            <a:r>
              <a:rPr lang="en-US" b="1" baseline="30000" dirty="0">
                <a:solidFill>
                  <a:srgbClr val="0070C0"/>
                </a:solidFill>
                <a:cs typeface="Arial" pitchFamily="34" charset="0"/>
              </a:rPr>
              <a:t>st</a:t>
            </a:r>
            <a:r>
              <a:rPr lang="en-US" dirty="0">
                <a:cs typeface="Arial" pitchFamily="34" charset="0"/>
              </a:rPr>
              <a:t> </a:t>
            </a:r>
            <a:r>
              <a:rPr lang="en-US" u="sng" dirty="0">
                <a:cs typeface="Arial" pitchFamily="34" charset="0"/>
              </a:rPr>
              <a:t>demonstration of positive impact of wind profiles for numerical weather prediction</a:t>
            </a:r>
            <a:r>
              <a:rPr lang="en-US" dirty="0">
                <a:cs typeface="Arial" pitchFamily="34" charset="0"/>
              </a:rPr>
              <a:t> with even operational use for daily forecasts since January 2020: ECMWF, DWD, Météo-France, UK Met Office and NCMRWF.</a:t>
            </a:r>
          </a:p>
          <a:p>
            <a:pPr marL="285750" indent="-285750" defTabSz="1213200">
              <a:spcBef>
                <a:spcPts val="1500"/>
              </a:spcBef>
              <a:buFont typeface="Arial" panose="020B0604020202020204" pitchFamily="34" charset="0"/>
              <a:buChar char="•"/>
            </a:pPr>
            <a:r>
              <a:rPr lang="en-US" u="sng" dirty="0">
                <a:cs typeface="Arial" pitchFamily="34" charset="0"/>
              </a:rPr>
              <a:t>Demonstration of high-spectral resolution lidar</a:t>
            </a:r>
            <a:r>
              <a:rPr lang="en-US" dirty="0">
                <a:cs typeface="Arial" pitchFamily="34" charset="0"/>
              </a:rPr>
              <a:t> for retrieval of aerosol extinction in orbit </a:t>
            </a:r>
            <a:r>
              <a:rPr lang="en-US" dirty="0">
                <a:cs typeface="Arial" pitchFamily="34" charset="0"/>
                <a:sym typeface="Wingdings" panose="05000000000000000000" pitchFamily="2" charset="2"/>
              </a:rPr>
              <a:t></a:t>
            </a:r>
            <a:r>
              <a:rPr lang="en-US" dirty="0">
                <a:cs typeface="Arial" pitchFamily="34" charset="0"/>
              </a:rPr>
              <a:t> demonstrated potential also for enhanced aerosol capabilities for EarthCARE with depolarization channel.</a:t>
            </a:r>
          </a:p>
          <a:p>
            <a:pPr marL="285750" indent="-285750" defTabSz="1213200">
              <a:spcBef>
                <a:spcPts val="1500"/>
              </a:spcBef>
              <a:buFont typeface="Arial" panose="020B0604020202020204" pitchFamily="34" charset="0"/>
              <a:buChar char="•"/>
            </a:pPr>
            <a:r>
              <a:rPr lang="en-US" b="1" u="sng" dirty="0">
                <a:solidFill>
                  <a:srgbClr val="0070C0"/>
                </a:solidFill>
                <a:cs typeface="Arial" pitchFamily="34" charset="0"/>
              </a:rPr>
              <a:t>1</a:t>
            </a:r>
            <a:r>
              <a:rPr lang="en-US" b="1" u="sng" baseline="30000" dirty="0">
                <a:solidFill>
                  <a:srgbClr val="0070C0"/>
                </a:solidFill>
                <a:cs typeface="Arial" pitchFamily="34" charset="0"/>
              </a:rPr>
              <a:t>st</a:t>
            </a:r>
            <a:r>
              <a:rPr lang="en-US" u="sng" dirty="0">
                <a:cs typeface="Arial" pitchFamily="34" charset="0"/>
              </a:rPr>
              <a:t> ESA Mission with an assisted re-entry</a:t>
            </a:r>
            <a:r>
              <a:rPr lang="en-US" dirty="0">
                <a:cs typeface="Arial" pitchFamily="34" charset="0"/>
              </a:rPr>
              <a:t> on 28 July 2023, although not being designed for it. </a:t>
            </a:r>
            <a:endParaRPr lang="en-US" b="1" dirty="0">
              <a:solidFill>
                <a:srgbClr val="1106EA"/>
              </a:solidFill>
              <a:cs typeface="Arial" pitchFamily="34" charset="0"/>
            </a:endParaRPr>
          </a:p>
          <a:p>
            <a:pPr marL="285750" indent="-285750" defTabSz="1213200">
              <a:spcBef>
                <a:spcPts val="1500"/>
              </a:spcBef>
              <a:buFont typeface="Arial" panose="020B0604020202020204" pitchFamily="34" charset="0"/>
              <a:buChar char="•"/>
            </a:pPr>
            <a:r>
              <a:rPr lang="en-US" dirty="0">
                <a:cs typeface="Arial" pitchFamily="34" charset="0"/>
              </a:rPr>
              <a:t>Aeolus succeeded in </a:t>
            </a:r>
            <a:r>
              <a:rPr lang="en-US" u="sng" dirty="0">
                <a:cs typeface="Arial" pitchFamily="34" charset="0"/>
              </a:rPr>
              <a:t>becoming an operational, meteorological follow-on program</a:t>
            </a:r>
            <a:r>
              <a:rPr lang="en-US" dirty="0">
                <a:cs typeface="Arial" pitchFamily="34" charset="0"/>
              </a:rPr>
              <a:t> with the decision on ESA´s  Ministerial Meeting in November 2022, socio-economic study from EUMETSAT indicates benefit-cost ratio for EPS-Aeolus of factor 20 and factor 33 adding EPS-Sterna.</a:t>
            </a:r>
          </a:p>
          <a:p>
            <a:pPr marL="285750" indent="-285750" defTabSz="1213200">
              <a:spcBef>
                <a:spcPts val="1500"/>
              </a:spcBef>
              <a:buFont typeface="Arial" panose="020B0604020202020204" pitchFamily="34" charset="0"/>
              <a:buChar char="•"/>
            </a:pPr>
            <a:r>
              <a:rPr lang="en-US" dirty="0">
                <a:cs typeface="Arial" pitchFamily="34" charset="0"/>
              </a:rPr>
              <a:t>Aeolus </a:t>
            </a:r>
            <a:r>
              <a:rPr lang="en-US" u="sng" dirty="0">
                <a:cs typeface="Arial" pitchFamily="34" charset="0"/>
              </a:rPr>
              <a:t>paved the way for the future European lidar missions (EarthCARE, Merlin) </a:t>
            </a:r>
            <a:r>
              <a:rPr lang="en-US" dirty="0">
                <a:cs typeface="Arial" pitchFamily="34" charset="0"/>
              </a:rPr>
              <a:t>and EPS-Aeolus </a:t>
            </a:r>
            <a:r>
              <a:rPr lang="en-US" dirty="0" err="1">
                <a:cs typeface="Arial" pitchFamily="34" charset="0"/>
              </a:rPr>
              <a:t>wrt</a:t>
            </a:r>
            <a:r>
              <a:rPr lang="en-US" dirty="0">
                <a:cs typeface="Arial" pitchFamily="34" charset="0"/>
              </a:rPr>
              <a:t>. </a:t>
            </a:r>
            <a:r>
              <a:rPr lang="en-US" b="1" dirty="0">
                <a:solidFill>
                  <a:srgbClr val="0070C0"/>
                </a:solidFill>
                <a:cs typeface="Arial" pitchFamily="34" charset="0"/>
              </a:rPr>
              <a:t>technology, framework and cooperation </a:t>
            </a:r>
            <a:r>
              <a:rPr lang="en-US" dirty="0">
                <a:cs typeface="Arial" pitchFamily="34" charset="0"/>
              </a:rPr>
              <a:t>of ESA, industry, DISC, NWP, Cal/Val, science community.</a:t>
            </a:r>
          </a:p>
        </p:txBody>
      </p:sp>
      <p:pic>
        <p:nvPicPr>
          <p:cNvPr id="34" name="Grafik 33">
            <a:extLst>
              <a:ext uri="{FF2B5EF4-FFF2-40B4-BE49-F238E27FC236}">
                <a16:creationId xmlns:a16="http://schemas.microsoft.com/office/drawing/2014/main" id="{8A44F483-0835-4910-B5B7-958294B1FFC9}"/>
              </a:ext>
            </a:extLst>
          </p:cNvPr>
          <p:cNvPicPr>
            <a:picLocks noChangeAspect="1"/>
          </p:cNvPicPr>
          <p:nvPr/>
        </p:nvPicPr>
        <p:blipFill rotWithShape="1">
          <a:blip r:embed="rId3"/>
          <a:srcRect l="17702" t="29985" r="17406" b="31273"/>
          <a:stretch/>
        </p:blipFill>
        <p:spPr>
          <a:xfrm>
            <a:off x="7491117" y="74403"/>
            <a:ext cx="1536769" cy="576000"/>
          </a:xfrm>
          <a:prstGeom prst="rect">
            <a:avLst/>
          </a:prstGeom>
        </p:spPr>
      </p:pic>
      <p:pic>
        <p:nvPicPr>
          <p:cNvPr id="36" name="Grafik 35">
            <a:extLst>
              <a:ext uri="{FF2B5EF4-FFF2-40B4-BE49-F238E27FC236}">
                <a16:creationId xmlns:a16="http://schemas.microsoft.com/office/drawing/2014/main" id="{3D406A5B-A120-4CFD-8D8E-5E0F1C678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8514" y="243945"/>
            <a:ext cx="1799999" cy="900000"/>
          </a:xfrm>
          <a:prstGeom prst="rect">
            <a:avLst/>
          </a:prstGeom>
        </p:spPr>
      </p:pic>
    </p:spTree>
    <p:extLst>
      <p:ext uri="{BB962C8B-B14F-4D97-AF65-F5344CB8AC3E}">
        <p14:creationId xmlns:p14="http://schemas.microsoft.com/office/powerpoint/2010/main" val="335982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288000" y="3051629"/>
            <a:ext cx="11903999" cy="985286"/>
          </a:xfrm>
        </p:spPr>
        <p:txBody>
          <a:bodyPr>
            <a:noAutofit/>
          </a:bodyPr>
          <a:lstStyle/>
          <a:p>
            <a:pPr algn="ctr"/>
            <a:r>
              <a:rPr lang="de-DE" sz="5000" dirty="0"/>
              <a:t>Backup</a:t>
            </a:r>
            <a:br>
              <a:rPr lang="de-DE" sz="5000" dirty="0"/>
            </a:br>
            <a:endParaRPr lang="en-US" sz="5000"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11</a:t>
            </a:fld>
            <a:endParaRPr lang="de-DE"/>
          </a:p>
        </p:txBody>
      </p:sp>
    </p:spTree>
    <p:extLst>
      <p:ext uri="{BB962C8B-B14F-4D97-AF65-F5344CB8AC3E}">
        <p14:creationId xmlns:p14="http://schemas.microsoft.com/office/powerpoint/2010/main" val="188479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6" y="333375"/>
            <a:ext cx="10056093" cy="517704"/>
          </a:xfrm>
        </p:spPr>
        <p:txBody>
          <a:bodyPr>
            <a:normAutofit/>
          </a:bodyPr>
          <a:lstStyle/>
          <a:p>
            <a:r>
              <a:rPr lang="en-US" dirty="0"/>
              <a:t>Relevant references</a:t>
            </a:r>
            <a:endParaRPr lang="en-US"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12</a:t>
            </a:fld>
            <a:endParaRPr lang="de-DE"/>
          </a:p>
        </p:txBody>
      </p:sp>
      <p:sp>
        <p:nvSpPr>
          <p:cNvPr id="11" name="Textfeld 10">
            <a:extLst>
              <a:ext uri="{FF2B5EF4-FFF2-40B4-BE49-F238E27FC236}">
                <a16:creationId xmlns:a16="http://schemas.microsoft.com/office/drawing/2014/main" id="{2D347613-1000-488F-B585-6A4C3932CFE9}"/>
              </a:ext>
            </a:extLst>
          </p:cNvPr>
          <p:cNvSpPr txBox="1"/>
          <p:nvPr/>
        </p:nvSpPr>
        <p:spPr>
          <a:xfrm>
            <a:off x="695325" y="1168807"/>
            <a:ext cx="11181936" cy="51860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300" dirty="0"/>
              <a:t>Lux, O., Lemmerz, C., Weiler, F., Kanitz, T., Wernham, D., Rodrigues, G., Hyslop, A., Lecrenier, O., McGoldrick, P., Fabre, F., Bravetti, P., Parrinello, T., and Reitebuch, O.: ALADIN laser frequency stability and its impact on the Aeolus wind error, Atmos. Meas. Tech., pp. 1–40, 2021.</a:t>
            </a:r>
          </a:p>
          <a:p>
            <a:pPr marL="285750" indent="-285750">
              <a:spcAft>
                <a:spcPts val="600"/>
              </a:spcAft>
              <a:buFont typeface="Arial" panose="020B0604020202020204" pitchFamily="34" charset="0"/>
              <a:buChar char="•"/>
            </a:pPr>
            <a:r>
              <a:rPr lang="en-US" sz="1300" dirty="0"/>
              <a:t>Lux, O., Reichert, R., Lemmerz, C., Masoumzadeh, N., Wernham, D., Candra Krisna, T., Marchais, D., Bell, R., Parrinello, T., and Reitebuch, O.: CCD detector performance of the space-borne Doppler wind lidar ALADIN during the Aeolus mission, Appl. Opt., 63, 6754–6775, 2024.</a:t>
            </a:r>
          </a:p>
          <a:p>
            <a:pPr marL="285750" indent="-285750">
              <a:spcAft>
                <a:spcPts val="600"/>
              </a:spcAft>
              <a:buFont typeface="Arial" panose="020B0604020202020204" pitchFamily="34" charset="0"/>
              <a:buChar char="•"/>
            </a:pPr>
            <a:r>
              <a:rPr lang="en-US" sz="1300" dirty="0"/>
              <a:t>Pierre Auger Collaboration, et al. "Ground observations of a space laser for the assessment of its in-orbit performance." Optica 11.2 (2024): 263-272.</a:t>
            </a:r>
          </a:p>
          <a:p>
            <a:pPr marL="285750" indent="-285750">
              <a:spcAft>
                <a:spcPts val="600"/>
              </a:spcAft>
              <a:buFont typeface="Arial" panose="020B0604020202020204" pitchFamily="34" charset="0"/>
              <a:buChar char="•"/>
            </a:pPr>
            <a:r>
              <a:rPr lang="en-US" sz="1300" dirty="0"/>
              <a:t>Wang, P., Donovan, D. P., van Zadelhoff, G. J., de Kloe, J., Huber, D., &amp; Reissig, K.: Evaluation of Aeolus feature mask and particle extinction coefficient profile products using CALIPSO data, AMT, 17(19), 5935-5955, 2024. </a:t>
            </a:r>
          </a:p>
          <a:p>
            <a:pPr marL="285750" indent="-285750">
              <a:spcAft>
                <a:spcPts val="600"/>
              </a:spcAft>
              <a:buFont typeface="Arial" panose="020B0604020202020204" pitchFamily="34" charset="0"/>
              <a:buChar char="•"/>
            </a:pPr>
            <a:r>
              <a:rPr lang="en-US" sz="1300" dirty="0"/>
              <a:t>Rennie, M. P., Isaksen, L., Weiler, F., de Kloe, J., Kanitz, T., and Reitebuch, O.: The impact of Aeolus wind retrievals on ECMWF global weather forecasts, Quarterly Journal of the Royal Meteorological Society, n/a, </a:t>
            </a:r>
            <a:r>
              <a:rPr lang="en-US" sz="1300" dirty="0">
                <a:hlinkClick r:id="rId3"/>
              </a:rPr>
              <a:t>https://doi.org/https://doi.org/10.1002/qj.4142</a:t>
            </a:r>
            <a:r>
              <a:rPr lang="en-US" sz="1300" dirty="0"/>
              <a:t>, 2021 </a:t>
            </a:r>
          </a:p>
          <a:p>
            <a:pPr marL="285750" indent="-285750">
              <a:spcAft>
                <a:spcPts val="600"/>
              </a:spcAft>
              <a:buFont typeface="Arial" panose="020B0604020202020204" pitchFamily="34" charset="0"/>
              <a:buChar char="•"/>
            </a:pPr>
            <a:r>
              <a:rPr lang="en-US" sz="1300" dirty="0"/>
              <a:t>Vaughan, M., Ridley, K., Witschas, B., Lux, O. Nikolaus, I. and Reitebuch, O.: Spectral performance analysis of the Fizeau interferometer onboard ESA’s Aeolus wind lidar satellite, AMTD, 2024. </a:t>
            </a:r>
          </a:p>
          <a:p>
            <a:pPr marL="285750" indent="-285750">
              <a:spcAft>
                <a:spcPts val="600"/>
              </a:spcAft>
              <a:buFont typeface="Arial" panose="020B0604020202020204" pitchFamily="34" charset="0"/>
              <a:buChar char="•"/>
            </a:pPr>
            <a:r>
              <a:rPr lang="en-US" sz="1300" dirty="0"/>
              <a:t>Weiler, F., Kanitz, T., Wernham, D., Rennie, M., Huber, D., Schillinger, M., Saint-Pe, O., Bell, R., Parrinello, T., and Reitebuch, O.: Characterization of dark current signal measurements of the ACCDs used on board the Aeolus satellite, AMT, 14, 5153–5177, </a:t>
            </a:r>
            <a:r>
              <a:rPr lang="en-US" sz="1300" dirty="0">
                <a:hlinkClick r:id="rId4"/>
              </a:rPr>
              <a:t>https://doi.org/10.5194/amt-14-5153-2021</a:t>
            </a:r>
            <a:r>
              <a:rPr lang="en-US" sz="1300" dirty="0"/>
              <a:t>, 2021. </a:t>
            </a:r>
          </a:p>
          <a:p>
            <a:pPr marL="285750" indent="-285750">
              <a:spcAft>
                <a:spcPts val="600"/>
              </a:spcAft>
              <a:buFont typeface="Arial" panose="020B0604020202020204" pitchFamily="34" charset="0"/>
              <a:buChar char="•"/>
            </a:pPr>
            <a:r>
              <a:rPr lang="en-US" sz="1300" dirty="0"/>
              <a:t>Weiler, F., Rennie, M., Kanitz, T., Isaksen, L., Checa, E., de Kloe, J., Okunde, N., and Reitebuch, O.: Correction of wind bias for the lidar on board Aeolus using telescope temperatures, Atmos. Meas. Tech., 14, 7167–7185, </a:t>
            </a:r>
            <a:r>
              <a:rPr lang="en-US" sz="1300" dirty="0">
                <a:hlinkClick r:id="rId5"/>
              </a:rPr>
              <a:t>https://doi.org/10.5194/amt-14-7167-2021</a:t>
            </a:r>
            <a:r>
              <a:rPr lang="en-US" sz="1300" dirty="0"/>
              <a:t>, 2021b.</a:t>
            </a:r>
          </a:p>
          <a:p>
            <a:pPr marL="285750" indent="-285750">
              <a:spcAft>
                <a:spcPts val="600"/>
              </a:spcAft>
              <a:buFont typeface="Arial" panose="020B0604020202020204" pitchFamily="34" charset="0"/>
              <a:buChar char="•"/>
            </a:pPr>
            <a:r>
              <a:rPr lang="en-US" sz="1300" dirty="0"/>
              <a:t>Witschas, B., Lemmerz, C., Lux, O., Marksteiner, U., Reitebuch, O., Weiler, F., Fabre, F., Dabas, A., Flament, T., Huber, D., and Vaughan, M.: Spectral performance analysis of the Aeolus Fabry–Pérot and Fizeau interferometers during the first years of operation, AMT, 15, 1465–1489, </a:t>
            </a:r>
            <a:r>
              <a:rPr lang="en-US" sz="1300" dirty="0">
                <a:hlinkClick r:id="rId6"/>
              </a:rPr>
              <a:t>https://doi.org/10.5194/amt-15-1465-2022</a:t>
            </a:r>
            <a:r>
              <a:rPr lang="en-US" sz="1300" dirty="0"/>
              <a:t>.</a:t>
            </a:r>
          </a:p>
          <a:p>
            <a:pPr marL="285750" indent="-285750">
              <a:spcAft>
                <a:spcPts val="600"/>
              </a:spcAft>
              <a:buFont typeface="Arial" panose="020B0604020202020204" pitchFamily="34" charset="0"/>
              <a:buChar char="•"/>
            </a:pPr>
            <a:r>
              <a:rPr lang="en-US" sz="1300" dirty="0"/>
              <a:t>Witschas, B., Vaughan, M., Lux, O., Lemmerz, C., Nikolaus, I., and Reitebuch, O.: Verification of different Fizeau fringe analysis algorithms based on airborne wind lidar data in support of ESA’s Aeolus mission, Appl. Opt., 62, 7917–7930, </a:t>
            </a:r>
            <a:r>
              <a:rPr lang="en-US" sz="1300" dirty="0">
                <a:hlinkClick r:id="rId7"/>
              </a:rPr>
              <a:t>https://doi.org/10.1364/AO.502955</a:t>
            </a:r>
            <a:r>
              <a:rPr lang="en-US" sz="1300" dirty="0"/>
              <a:t>, 2023b.</a:t>
            </a:r>
          </a:p>
        </p:txBody>
      </p:sp>
    </p:spTree>
    <p:extLst>
      <p:ext uri="{BB962C8B-B14F-4D97-AF65-F5344CB8AC3E}">
        <p14:creationId xmlns:p14="http://schemas.microsoft.com/office/powerpoint/2010/main" val="346957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Major Lessons Learnt</a:t>
            </a:r>
            <a:br>
              <a:rPr lang="en-US" dirty="0"/>
            </a:br>
            <a:endParaRPr lang="en-US"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13</a:t>
            </a:fld>
            <a:endParaRPr lang="de-DE"/>
          </a:p>
        </p:txBody>
      </p:sp>
      <p:sp>
        <p:nvSpPr>
          <p:cNvPr id="5" name="Textfeld 23">
            <a:extLst>
              <a:ext uri="{FF2B5EF4-FFF2-40B4-BE49-F238E27FC236}">
                <a16:creationId xmlns:a16="http://schemas.microsoft.com/office/drawing/2014/main" id="{DCF080A4-4664-4A08-9110-EE8A098A5145}"/>
              </a:ext>
            </a:extLst>
          </p:cNvPr>
          <p:cNvSpPr txBox="1"/>
          <p:nvPr/>
        </p:nvSpPr>
        <p:spPr>
          <a:xfrm>
            <a:off x="287999" y="895482"/>
            <a:ext cx="11381487" cy="5682894"/>
          </a:xfrm>
          <a:prstGeom prst="rect">
            <a:avLst/>
          </a:prstGeom>
          <a:noFill/>
          <a:ln>
            <a:noFill/>
          </a:ln>
        </p:spPr>
        <p:txBody>
          <a:bodyPr wrap="square" lIns="95856" tIns="47907" rIns="95856" bIns="47907" rtlCol="0">
            <a:spAutoFit/>
          </a:bodyPr>
          <a:lstStyle/>
          <a:p>
            <a:pPr marL="380981" indent="-380981" defTabSz="1213200">
              <a:spcBef>
                <a:spcPts val="900"/>
              </a:spcBef>
              <a:buFont typeface="Wingdings" panose="05000000000000000000" pitchFamily="2" charset="2"/>
              <a:buChar char="§"/>
            </a:pPr>
            <a:r>
              <a:rPr lang="en-US" b="1" dirty="0">
                <a:solidFill>
                  <a:srgbClr val="0070C0"/>
                </a:solidFill>
                <a:cs typeface="Arial" pitchFamily="34" charset="0"/>
              </a:rPr>
              <a:t>Winds were / are / and will be important for improving weather forecasts </a:t>
            </a:r>
            <a:r>
              <a:rPr lang="en-US" dirty="0">
                <a:cs typeface="Arial" pitchFamily="34" charset="0"/>
              </a:rPr>
              <a:t>=&gt; Aeolus-2 / EPS-Aeolus.</a:t>
            </a:r>
          </a:p>
          <a:p>
            <a:pPr marL="380981" indent="-380981" defTabSz="1213200">
              <a:spcBef>
                <a:spcPts val="900"/>
              </a:spcBef>
              <a:buFont typeface="Wingdings" panose="05000000000000000000" pitchFamily="2" charset="2"/>
              <a:buChar char="§"/>
            </a:pPr>
            <a:r>
              <a:rPr lang="en-US" b="1" dirty="0">
                <a:solidFill>
                  <a:srgbClr val="0070C0"/>
                </a:solidFill>
                <a:cs typeface="Arial" pitchFamily="34" charset="0"/>
              </a:rPr>
              <a:t>Doppler lidar technology as pioneered on Aeolus proved to provide wind profiles</a:t>
            </a:r>
            <a:r>
              <a:rPr lang="en-US" dirty="0">
                <a:cs typeface="Arial" pitchFamily="34" charset="0"/>
              </a:rPr>
              <a:t> from ground up to 25 km, but significant improvements are needed to fulfill NWP requirements in the 2030s timeframe:</a:t>
            </a:r>
          </a:p>
          <a:p>
            <a:pPr marL="838181" lvl="1" indent="-380981" defTabSz="1213200">
              <a:spcBef>
                <a:spcPts val="900"/>
              </a:spcBef>
              <a:buFont typeface="Wingdings" panose="05000000000000000000" pitchFamily="2" charset="2"/>
              <a:buChar char="§"/>
            </a:pPr>
            <a:r>
              <a:rPr lang="en-US" dirty="0">
                <a:cs typeface="Arial" pitchFamily="34" charset="0"/>
              </a:rPr>
              <a:t>Higher vertical range up to 30 km and capability up to 40 km (=&gt; detector)</a:t>
            </a:r>
          </a:p>
          <a:p>
            <a:pPr marL="838181" lvl="1" indent="-380981" defTabSz="1213200">
              <a:spcBef>
                <a:spcPts val="900"/>
              </a:spcBef>
              <a:buFont typeface="Wingdings" panose="05000000000000000000" pitchFamily="2" charset="2"/>
              <a:buChar char="§"/>
            </a:pPr>
            <a:r>
              <a:rPr lang="en-US" dirty="0">
                <a:cs typeface="Arial" pitchFamily="34" charset="0"/>
              </a:rPr>
              <a:t>Higher vertical and horizontal resolution (SNR, detector)</a:t>
            </a:r>
          </a:p>
          <a:p>
            <a:pPr marL="838181" lvl="1" indent="-380981" defTabSz="1213200">
              <a:spcBef>
                <a:spcPts val="900"/>
              </a:spcBef>
              <a:buFont typeface="Wingdings" panose="05000000000000000000" pitchFamily="2" charset="2"/>
              <a:buChar char="§"/>
            </a:pPr>
            <a:r>
              <a:rPr lang="en-US" dirty="0">
                <a:cs typeface="Arial" pitchFamily="34" charset="0"/>
              </a:rPr>
              <a:t>meeting Aeolus random error requirements (2.5 m/s HLOS)</a:t>
            </a:r>
          </a:p>
          <a:p>
            <a:pPr marL="742950" lvl="1" indent="-285750" defTabSz="1213200">
              <a:spcBef>
                <a:spcPts val="900"/>
              </a:spcBef>
              <a:buFont typeface="Symbol" panose="05050102010706020507" pitchFamily="18" charset="2"/>
              <a:buChar char="Þ"/>
            </a:pPr>
            <a:r>
              <a:rPr lang="en-US" dirty="0">
                <a:cs typeface="Arial" pitchFamily="34" charset="0"/>
              </a:rPr>
              <a:t>Factor 4 improvements in signal levels needed compared to Aeolus in-orbit performance.</a:t>
            </a:r>
          </a:p>
          <a:p>
            <a:pPr marL="285750" indent="-285750" defTabSz="1213200">
              <a:spcBef>
                <a:spcPts val="900"/>
              </a:spcBef>
              <a:buFont typeface="Wingdings" panose="05000000000000000000" pitchFamily="2" charset="2"/>
              <a:buChar char="§"/>
            </a:pPr>
            <a:r>
              <a:rPr lang="en-US" b="1" dirty="0">
                <a:solidFill>
                  <a:srgbClr val="0070C0"/>
                </a:solidFill>
                <a:cs typeface="Arial" pitchFamily="34" charset="0"/>
              </a:rPr>
              <a:t>UV laser operated in space</a:t>
            </a:r>
            <a:r>
              <a:rPr lang="en-US" dirty="0">
                <a:cs typeface="Arial" pitchFamily="34" charset="0"/>
              </a:rPr>
              <a:t>, despite LIC/LID =&gt; O</a:t>
            </a:r>
            <a:r>
              <a:rPr lang="en-US" baseline="-25000" dirty="0">
                <a:cs typeface="Arial" pitchFamily="34" charset="0"/>
              </a:rPr>
              <a:t>2</a:t>
            </a:r>
            <a:r>
              <a:rPr lang="en-US" dirty="0">
                <a:cs typeface="Arial" pitchFamily="34" charset="0"/>
              </a:rPr>
              <a:t> cleaning (ALADIN) or pressurized laser housing (ATLID); higher laser energy and higher efficiency needed</a:t>
            </a:r>
          </a:p>
          <a:p>
            <a:pPr marL="285750" indent="-285750" defTabSz="1213200">
              <a:spcBef>
                <a:spcPts val="900"/>
              </a:spcBef>
              <a:buFont typeface="Wingdings" panose="05000000000000000000" pitchFamily="2" charset="2"/>
              <a:buChar char="§"/>
            </a:pPr>
            <a:r>
              <a:rPr lang="en-US" b="1" dirty="0">
                <a:solidFill>
                  <a:srgbClr val="0070C0"/>
                </a:solidFill>
                <a:cs typeface="Arial" pitchFamily="34" charset="0"/>
              </a:rPr>
              <a:t>SiC telescope with Ø1.5 m: thermal-optical stability </a:t>
            </a:r>
            <a:r>
              <a:rPr lang="en-US" dirty="0">
                <a:cs typeface="Arial" pitchFamily="34" charset="0"/>
              </a:rPr>
              <a:t>along the orbit was not sufficient, although thermally stabilized:=&gt; de-focus, signal loss, and wind bias =&gt; trade-off mass/thermal inertia; thermal-control.</a:t>
            </a:r>
          </a:p>
          <a:p>
            <a:pPr marL="285750" indent="-285750" defTabSz="1213200">
              <a:spcBef>
                <a:spcPts val="900"/>
              </a:spcBef>
              <a:buFont typeface="Wingdings" panose="05000000000000000000" pitchFamily="2" charset="2"/>
              <a:buChar char="§"/>
            </a:pPr>
            <a:r>
              <a:rPr lang="en-US" b="1" dirty="0">
                <a:solidFill>
                  <a:srgbClr val="0070C0"/>
                </a:solidFill>
                <a:cs typeface="Arial" pitchFamily="34" charset="0"/>
              </a:rPr>
              <a:t>On-ground end-to-end performance verification in </a:t>
            </a:r>
            <a:r>
              <a:rPr lang="en-US" b="1" dirty="0" err="1">
                <a:solidFill>
                  <a:srgbClr val="0070C0"/>
                </a:solidFill>
                <a:cs typeface="Arial" pitchFamily="34" charset="0"/>
              </a:rPr>
              <a:t>TVac</a:t>
            </a:r>
            <a:r>
              <a:rPr lang="en-US" b="1" dirty="0">
                <a:solidFill>
                  <a:srgbClr val="0070C0"/>
                </a:solidFill>
                <a:cs typeface="Arial" pitchFamily="34" charset="0"/>
              </a:rPr>
              <a:t> was (too) limited </a:t>
            </a:r>
            <a:r>
              <a:rPr lang="en-US" dirty="0">
                <a:cs typeface="Arial" pitchFamily="34" charset="0"/>
              </a:rPr>
              <a:t>and missed important issue with radiometric budget: initial signal loss of Aeolus.</a:t>
            </a:r>
          </a:p>
          <a:p>
            <a:pPr marL="285750" indent="-285750" defTabSz="1213200">
              <a:spcBef>
                <a:spcPts val="900"/>
              </a:spcBef>
              <a:buFont typeface="Wingdings" panose="05000000000000000000" pitchFamily="2" charset="2"/>
              <a:buChar char="§"/>
            </a:pPr>
            <a:r>
              <a:rPr lang="en-US" b="1" dirty="0">
                <a:solidFill>
                  <a:srgbClr val="0070C0"/>
                </a:solidFill>
                <a:cs typeface="Arial" pitchFamily="34" charset="0"/>
              </a:rPr>
              <a:t>CCD-detector technology</a:t>
            </a:r>
            <a:r>
              <a:rPr lang="en-US" dirty="0">
                <a:cs typeface="Arial" pitchFamily="34" charset="0"/>
              </a:rPr>
              <a:t>: issue with radiation-induced hot-pixels; missed with standard radiation test procedures on-ground.</a:t>
            </a:r>
          </a:p>
          <a:p>
            <a:pPr marL="285750" indent="-285750" defTabSz="1213200">
              <a:spcBef>
                <a:spcPts val="900"/>
              </a:spcBef>
              <a:buFont typeface="Wingdings" panose="05000000000000000000" pitchFamily="2" charset="2"/>
              <a:buChar char="§"/>
            </a:pPr>
            <a:r>
              <a:rPr lang="en-US" b="1" dirty="0">
                <a:solidFill>
                  <a:srgbClr val="0070C0"/>
                </a:solidFill>
                <a:cs typeface="Arial" pitchFamily="34" charset="0"/>
              </a:rPr>
              <a:t>Airborne demonstrator</a:t>
            </a:r>
            <a:r>
              <a:rPr lang="en-US" dirty="0">
                <a:cs typeface="Arial" pitchFamily="34" charset="0"/>
              </a:rPr>
              <a:t> for the space-borne instrument was a key asset for prep. and Cal/Val.</a:t>
            </a:r>
          </a:p>
        </p:txBody>
      </p:sp>
    </p:spTree>
    <p:extLst>
      <p:ext uri="{BB962C8B-B14F-4D97-AF65-F5344CB8AC3E}">
        <p14:creationId xmlns:p14="http://schemas.microsoft.com/office/powerpoint/2010/main" val="370273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2</a:t>
            </a:fld>
            <a:endParaRPr lang="de-DE"/>
          </a:p>
        </p:txBody>
      </p:sp>
      <p:grpSp>
        <p:nvGrpSpPr>
          <p:cNvPr id="4" name="Gruppieren 3">
            <a:extLst>
              <a:ext uri="{FF2B5EF4-FFF2-40B4-BE49-F238E27FC236}">
                <a16:creationId xmlns:a16="http://schemas.microsoft.com/office/drawing/2014/main" id="{E552282C-7C78-47F4-954E-54F5190D1430}"/>
              </a:ext>
            </a:extLst>
          </p:cNvPr>
          <p:cNvGrpSpPr/>
          <p:nvPr/>
        </p:nvGrpSpPr>
        <p:grpSpPr>
          <a:xfrm>
            <a:off x="0" y="1"/>
            <a:ext cx="12192000" cy="6489238"/>
            <a:chOff x="2408001" y="1349951"/>
            <a:chExt cx="12192000" cy="5663221"/>
          </a:xfrm>
        </p:grpSpPr>
        <p:pic>
          <p:nvPicPr>
            <p:cNvPr id="14" name="Picture 2" descr="D:\Oliver_Daten\Working-Folders\print\A1AAA\Sonstiges_print\DPG_München_2019\Material\Profiling_the_world_s_winds.jpg">
              <a:extLst>
                <a:ext uri="{FF2B5EF4-FFF2-40B4-BE49-F238E27FC236}">
                  <a16:creationId xmlns:a16="http://schemas.microsoft.com/office/drawing/2014/main" id="{860B7A5F-7F09-4F7F-854A-A710B49C75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1432" b="1415"/>
            <a:stretch/>
          </p:blipFill>
          <p:spPr bwMode="auto">
            <a:xfrm>
              <a:off x="2408001" y="1349951"/>
              <a:ext cx="12192000" cy="5663221"/>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8">
              <a:extLst>
                <a:ext uri="{FF2B5EF4-FFF2-40B4-BE49-F238E27FC236}">
                  <a16:creationId xmlns:a16="http://schemas.microsoft.com/office/drawing/2014/main" id="{4061BBDA-D516-49FE-8488-AD0FDDE118C0}"/>
                </a:ext>
              </a:extLst>
            </p:cNvPr>
            <p:cNvSpPr/>
            <p:nvPr/>
          </p:nvSpPr>
          <p:spPr>
            <a:xfrm>
              <a:off x="2417809" y="6724240"/>
              <a:ext cx="2000676" cy="276999"/>
            </a:xfrm>
            <a:prstGeom prst="rect">
              <a:avLst/>
            </a:prstGeom>
          </p:spPr>
          <p:txBody>
            <a:bodyPr wrap="none">
              <a:spAutoFit/>
            </a:bodyPr>
            <a:lstStyle/>
            <a:p>
              <a:r>
                <a:rPr lang="de-DE" sz="1200" dirty="0">
                  <a:solidFill>
                    <a:schemeClr val="bg1"/>
                  </a:solidFill>
                </a:rPr>
                <a:t>Credit: ESA/ATG medialab</a:t>
              </a:r>
              <a:endParaRPr lang="de-DE" sz="1200" i="0" dirty="0">
                <a:solidFill>
                  <a:schemeClr val="bg1"/>
                </a:solidFill>
                <a:effectLst/>
              </a:endParaRPr>
            </a:p>
          </p:txBody>
        </p:sp>
      </p:grpSp>
      <p:sp>
        <p:nvSpPr>
          <p:cNvPr id="22" name="TextBox 18">
            <a:extLst>
              <a:ext uri="{FF2B5EF4-FFF2-40B4-BE49-F238E27FC236}">
                <a16:creationId xmlns:a16="http://schemas.microsoft.com/office/drawing/2014/main" id="{23792E4C-FD15-479D-A250-C3B293451D64}"/>
              </a:ext>
            </a:extLst>
          </p:cNvPr>
          <p:cNvSpPr txBox="1"/>
          <p:nvPr/>
        </p:nvSpPr>
        <p:spPr>
          <a:xfrm>
            <a:off x="305410" y="1037611"/>
            <a:ext cx="4806542" cy="1253402"/>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lang="en-US" b="1" u="sng" dirty="0">
                <a:solidFill>
                  <a:prstClr val="white"/>
                </a:solidFill>
                <a:ea typeface="MS PGothic" charset="-128"/>
              </a:rPr>
              <a:t>Objective: </a:t>
            </a:r>
          </a:p>
          <a:p>
            <a:pPr marL="0" marR="0" lvl="0" indent="0" algn="l" defTabSz="911357" rtl="0" eaLnBrk="1" fontAlgn="auto" latinLnBrk="0" hangingPunct="1">
              <a:lnSpc>
                <a:spcPct val="100000"/>
              </a:lnSpc>
              <a:spcBef>
                <a:spcPts val="0"/>
              </a:spcBef>
              <a:spcAft>
                <a:spcPts val="0"/>
              </a:spcAft>
              <a:buClrTx/>
              <a:buSzTx/>
              <a:buFontTx/>
              <a:buNone/>
              <a:tabLst/>
              <a:defRPr/>
            </a:pPr>
            <a:r>
              <a:rPr lang="en-US" dirty="0">
                <a:solidFill>
                  <a:schemeClr val="bg1">
                    <a:lumMod val="85000"/>
                  </a:schemeClr>
                </a:solidFill>
                <a:ea typeface="MS PGothic" charset="-128"/>
              </a:rPr>
              <a:t>Improve </a:t>
            </a:r>
            <a:r>
              <a:rPr lang="en-US" u="sng" dirty="0">
                <a:solidFill>
                  <a:schemeClr val="bg1">
                    <a:lumMod val="85000"/>
                  </a:schemeClr>
                </a:solidFill>
                <a:ea typeface="MS PGothic" charset="-128"/>
              </a:rPr>
              <a:t>numerical weather prediction </a:t>
            </a:r>
            <a:r>
              <a:rPr lang="en-US" dirty="0">
                <a:solidFill>
                  <a:schemeClr val="bg1">
                    <a:lumMod val="85000"/>
                  </a:schemeClr>
                </a:solidFill>
                <a:ea typeface="MS PGothic" charset="-128"/>
              </a:rPr>
              <a:t>(NWP) and advance understanding of </a:t>
            </a:r>
            <a:r>
              <a:rPr lang="en-US" u="sng" dirty="0">
                <a:solidFill>
                  <a:schemeClr val="bg1">
                    <a:lumMod val="85000"/>
                  </a:schemeClr>
                </a:solidFill>
                <a:ea typeface="MS PGothic" charset="-128"/>
              </a:rPr>
              <a:t>atmospheric dynamics</a:t>
            </a:r>
            <a:r>
              <a:rPr lang="en-US" dirty="0">
                <a:solidFill>
                  <a:schemeClr val="bg1">
                    <a:lumMod val="85000"/>
                  </a:schemeClr>
                </a:solidFill>
                <a:ea typeface="MS PGothic" charset="-128"/>
              </a:rPr>
              <a:t> and </a:t>
            </a:r>
            <a:r>
              <a:rPr lang="en-US" u="sng" dirty="0">
                <a:solidFill>
                  <a:schemeClr val="bg1">
                    <a:lumMod val="85000"/>
                  </a:schemeClr>
                </a:solidFill>
                <a:ea typeface="MS PGothic" charset="-128"/>
              </a:rPr>
              <a:t>climate processes</a:t>
            </a:r>
          </a:p>
        </p:txBody>
      </p:sp>
      <p:sp>
        <p:nvSpPr>
          <p:cNvPr id="23" name="TextBox 18">
            <a:extLst>
              <a:ext uri="{FF2B5EF4-FFF2-40B4-BE49-F238E27FC236}">
                <a16:creationId xmlns:a16="http://schemas.microsoft.com/office/drawing/2014/main" id="{059324DE-05E8-4D7F-8E2E-D5C681A8D5C5}"/>
              </a:ext>
            </a:extLst>
          </p:cNvPr>
          <p:cNvSpPr txBox="1"/>
          <p:nvPr/>
        </p:nvSpPr>
        <p:spPr>
          <a:xfrm>
            <a:off x="305410" y="3790902"/>
            <a:ext cx="2820513" cy="699404"/>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lang="en-US" b="1" u="sng" dirty="0">
                <a:solidFill>
                  <a:prstClr val="white"/>
                </a:solidFill>
                <a:ea typeface="MS PGothic" charset="-128"/>
              </a:rPr>
              <a:t>Operations</a:t>
            </a:r>
            <a:endParaRPr lang="en-US" b="1" dirty="0">
              <a:solidFill>
                <a:prstClr val="white"/>
              </a:solidFill>
              <a:ea typeface="MS PGothic" charset="-128"/>
            </a:endParaRPr>
          </a:p>
          <a:p>
            <a:pPr marL="0" marR="0" lvl="0" indent="0" algn="l" defTabSz="911357" rtl="0" eaLnBrk="1" fontAlgn="auto" latinLnBrk="0" hangingPunct="1">
              <a:lnSpc>
                <a:spcPct val="100000"/>
              </a:lnSpc>
              <a:spcBef>
                <a:spcPts val="0"/>
              </a:spcBef>
              <a:spcAft>
                <a:spcPts val="0"/>
              </a:spcAft>
              <a:buClrTx/>
              <a:buSzTx/>
              <a:buFontTx/>
              <a:buNone/>
              <a:tabLst/>
              <a:defRPr/>
            </a:pPr>
            <a:r>
              <a:rPr lang="en-US" dirty="0">
                <a:solidFill>
                  <a:schemeClr val="bg1">
                    <a:lumMod val="85000"/>
                  </a:schemeClr>
                </a:solidFill>
                <a:ea typeface="MS PGothic" charset="-128"/>
              </a:rPr>
              <a:t>August 2018 to July 2023</a:t>
            </a:r>
            <a:endParaRPr kumimoji="0" lang="en-US" i="0" u="none" strike="noStrike" kern="1200" cap="none" spc="0" normalizeH="0" baseline="0" noProof="0" dirty="0">
              <a:ln>
                <a:noFill/>
              </a:ln>
              <a:solidFill>
                <a:schemeClr val="bg1">
                  <a:lumMod val="85000"/>
                </a:schemeClr>
              </a:solidFill>
              <a:effectLst/>
              <a:uLnTx/>
              <a:uFillTx/>
              <a:ea typeface="MS PGothic" charset="-128"/>
              <a:cs typeface="+mn-cs"/>
            </a:endParaRPr>
          </a:p>
        </p:txBody>
      </p:sp>
      <p:sp>
        <p:nvSpPr>
          <p:cNvPr id="17" name="TextBox 18">
            <a:extLst>
              <a:ext uri="{FF2B5EF4-FFF2-40B4-BE49-F238E27FC236}">
                <a16:creationId xmlns:a16="http://schemas.microsoft.com/office/drawing/2014/main" id="{3FB2FAAF-9C10-43C7-8D62-7BB61484F268}"/>
              </a:ext>
            </a:extLst>
          </p:cNvPr>
          <p:cNvSpPr txBox="1"/>
          <p:nvPr/>
        </p:nvSpPr>
        <p:spPr>
          <a:xfrm>
            <a:off x="305410" y="4720864"/>
            <a:ext cx="3971152" cy="1253402"/>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cs typeface="+mn-cs"/>
              </a:rPr>
              <a:t>Observations:</a:t>
            </a:r>
          </a:p>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 7000 line-of-sight (LOS) wind and aerosol/cloud optical profiles per day</a:t>
            </a:r>
            <a:br>
              <a:rPr kumimoji="0" lang="en-US" i="0" u="none" strike="noStrike" kern="1200" cap="none" spc="0" normalizeH="0" baseline="0" noProof="0" dirty="0">
                <a:ln>
                  <a:noFill/>
                </a:ln>
                <a:solidFill>
                  <a:schemeClr val="bg1">
                    <a:lumMod val="85000"/>
                  </a:schemeClr>
                </a:solidFill>
                <a:effectLst/>
                <a:uLnTx/>
                <a:uFillTx/>
                <a:ea typeface="MS PGothic" charset="-128"/>
                <a:cs typeface="+mn-cs"/>
              </a:rPr>
            </a:b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 5-6 times more than radiosondes)</a:t>
            </a:r>
          </a:p>
        </p:txBody>
      </p:sp>
      <p:sp>
        <p:nvSpPr>
          <p:cNvPr id="18" name="TextBox 12">
            <a:extLst>
              <a:ext uri="{FF2B5EF4-FFF2-40B4-BE49-F238E27FC236}">
                <a16:creationId xmlns:a16="http://schemas.microsoft.com/office/drawing/2014/main" id="{99E1AFD3-7F6F-40D5-AAE6-BBE47566FB27}"/>
              </a:ext>
            </a:extLst>
          </p:cNvPr>
          <p:cNvSpPr txBox="1"/>
          <p:nvPr/>
        </p:nvSpPr>
        <p:spPr>
          <a:xfrm>
            <a:off x="5080952" y="4715698"/>
            <a:ext cx="2793283" cy="1253402"/>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rPr>
              <a:t>Horizontal resolution:</a:t>
            </a:r>
          </a:p>
          <a:p>
            <a:pPr marL="0" marR="0" lvl="0" indent="0" algn="l" defTabSz="911357" rtl="0" eaLnBrk="1" fontAlgn="auto" latinLnBrk="0" hangingPunct="1">
              <a:lnSpc>
                <a:spcPct val="100000"/>
              </a:lnSpc>
              <a:spcBef>
                <a:spcPts val="0"/>
              </a:spcBef>
              <a:spcAft>
                <a:spcPts val="0"/>
              </a:spcAft>
              <a:buClrTx/>
              <a:buSzTx/>
              <a:buFontTx/>
              <a:buNone/>
              <a:tabLst>
                <a:tab pos="1520825" algn="l"/>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Raw data:</a:t>
            </a:r>
            <a:r>
              <a:rPr kumimoji="0" lang="en-US" i="0" u="none" strike="noStrike" kern="1200" cap="none" spc="0" normalizeH="0" noProof="0" dirty="0">
                <a:ln>
                  <a:noFill/>
                </a:ln>
                <a:solidFill>
                  <a:schemeClr val="bg1">
                    <a:lumMod val="85000"/>
                  </a:schemeClr>
                </a:solidFill>
                <a:effectLst/>
                <a:uLnTx/>
                <a:uFillTx/>
                <a:ea typeface="MS PGothic" charset="-128"/>
              </a:rPr>
              <a:t> 	    </a:t>
            </a:r>
            <a:r>
              <a:rPr kumimoji="0" lang="en-US" i="0" u="none" strike="noStrike" kern="1200" cap="none" spc="0" normalizeH="0" baseline="0" noProof="0" dirty="0">
                <a:ln>
                  <a:noFill/>
                </a:ln>
                <a:solidFill>
                  <a:schemeClr val="bg1">
                    <a:lumMod val="85000"/>
                  </a:schemeClr>
                </a:solidFill>
                <a:effectLst/>
                <a:uLnTx/>
                <a:uFillTx/>
                <a:ea typeface="MS PGothic" charset="-128"/>
              </a:rPr>
              <a:t>3-4 km</a:t>
            </a:r>
          </a:p>
          <a:p>
            <a:pPr marL="0" marR="0" lvl="0" indent="0" algn="l" defTabSz="911357" rtl="0" eaLnBrk="1" fontAlgn="auto" latinLnBrk="0" hangingPunct="1">
              <a:lnSpc>
                <a:spcPct val="100000"/>
              </a:lnSpc>
              <a:spcBef>
                <a:spcPts val="0"/>
              </a:spcBef>
              <a:spcAft>
                <a:spcPts val="0"/>
              </a:spcAft>
              <a:buClrTx/>
              <a:buSzTx/>
              <a:buFontTx/>
              <a:buNone/>
              <a:tabLst>
                <a:tab pos="1520825" algn="l"/>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Mie</a:t>
            </a:r>
            <a:r>
              <a:rPr kumimoji="0" lang="en-US" i="0" u="none" strike="noStrike" kern="1200" cap="none" spc="0" normalizeH="0" noProof="0" dirty="0">
                <a:ln>
                  <a:noFill/>
                </a:ln>
                <a:solidFill>
                  <a:schemeClr val="bg1">
                    <a:lumMod val="85000"/>
                  </a:schemeClr>
                </a:solidFill>
                <a:effectLst/>
                <a:uLnTx/>
                <a:uFillTx/>
                <a:ea typeface="MS PGothic" charset="-128"/>
              </a:rPr>
              <a:t> wind: 	</a:t>
            </a:r>
            <a:r>
              <a:rPr kumimoji="0" lang="en-US" i="0" u="none" strike="noStrike" kern="1200" cap="none" spc="0" normalizeH="0" baseline="0" noProof="0" dirty="0">
                <a:ln>
                  <a:noFill/>
                </a:ln>
                <a:solidFill>
                  <a:schemeClr val="bg1">
                    <a:lumMod val="85000"/>
                  </a:schemeClr>
                </a:solidFill>
                <a:effectLst/>
                <a:uLnTx/>
                <a:uFillTx/>
                <a:ea typeface="MS PGothic" charset="-128"/>
              </a:rPr>
              <a:t>10-20 km</a:t>
            </a:r>
          </a:p>
          <a:p>
            <a:pPr lvl="0" defTabSz="911357">
              <a:tabLst>
                <a:tab pos="1520825" algn="l"/>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Rayleigh wind:</a:t>
            </a:r>
            <a:r>
              <a:rPr kumimoji="0" lang="en-US" i="0" u="none" strike="noStrike" kern="1200" cap="none" spc="0" normalizeH="0" noProof="0" dirty="0">
                <a:ln>
                  <a:noFill/>
                </a:ln>
                <a:solidFill>
                  <a:schemeClr val="bg1">
                    <a:lumMod val="85000"/>
                  </a:schemeClr>
                </a:solidFill>
                <a:effectLst/>
                <a:uLnTx/>
                <a:uFillTx/>
                <a:ea typeface="MS PGothic" charset="-128"/>
              </a:rPr>
              <a:t> 	</a:t>
            </a:r>
            <a:r>
              <a:rPr lang="en-US" dirty="0">
                <a:solidFill>
                  <a:schemeClr val="bg1">
                    <a:lumMod val="85000"/>
                  </a:schemeClr>
                </a:solidFill>
                <a:ea typeface="MS PGothic" charset="-128"/>
              </a:rPr>
              <a:t>90 km</a:t>
            </a:r>
            <a:endParaRPr kumimoji="0" lang="en-US" i="0" u="none" strike="noStrike" kern="1200" cap="none" spc="0" normalizeH="0" baseline="0" noProof="0" dirty="0">
              <a:ln>
                <a:noFill/>
              </a:ln>
              <a:solidFill>
                <a:schemeClr val="bg1">
                  <a:lumMod val="85000"/>
                </a:schemeClr>
              </a:solidFill>
              <a:effectLst/>
              <a:uLnTx/>
              <a:uFillTx/>
              <a:ea typeface="MS PGothic" charset="-128"/>
            </a:endParaRPr>
          </a:p>
        </p:txBody>
      </p:sp>
      <p:sp>
        <p:nvSpPr>
          <p:cNvPr id="21" name="TextBox 14">
            <a:extLst>
              <a:ext uri="{FF2B5EF4-FFF2-40B4-BE49-F238E27FC236}">
                <a16:creationId xmlns:a16="http://schemas.microsoft.com/office/drawing/2014/main" id="{3B743445-AC52-4B94-BBF8-1B9D6245E944}"/>
              </a:ext>
            </a:extLst>
          </p:cNvPr>
          <p:cNvSpPr txBox="1"/>
          <p:nvPr/>
        </p:nvSpPr>
        <p:spPr>
          <a:xfrm>
            <a:off x="8678625" y="4992697"/>
            <a:ext cx="3254504" cy="976403"/>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cs typeface="+mn-cs"/>
              </a:rPr>
              <a:t>Wind requirements</a:t>
            </a:r>
            <a:r>
              <a:rPr kumimoji="0" lang="en-US" b="1" i="0" u="sng" strike="noStrike" kern="1200" cap="none" spc="0" normalizeH="0" noProof="0" dirty="0">
                <a:ln>
                  <a:noFill/>
                </a:ln>
                <a:solidFill>
                  <a:prstClr val="white"/>
                </a:solidFill>
                <a:effectLst/>
                <a:uLnTx/>
                <a:uFillTx/>
                <a:ea typeface="MS PGothic" charset="-128"/>
                <a:cs typeface="+mn-cs"/>
              </a:rPr>
              <a:t> (HLOS)</a:t>
            </a:r>
            <a:endParaRPr kumimoji="0" lang="en-US" b="1" i="0" u="sng" strike="noStrike" kern="1200" cap="none" spc="0" normalizeH="0" baseline="0" noProof="0" dirty="0">
              <a:ln>
                <a:noFill/>
              </a:ln>
              <a:solidFill>
                <a:prstClr val="white"/>
              </a:solidFill>
              <a:effectLst/>
              <a:uLnTx/>
              <a:uFillTx/>
              <a:ea typeface="MS PGothic" charset="-128"/>
              <a:cs typeface="+mn-cs"/>
            </a:endParaRPr>
          </a:p>
          <a:p>
            <a:pPr marL="0" marR="0" lvl="0" indent="0" algn="l" defTabSz="911357" rtl="0" eaLnBrk="1" fontAlgn="auto" latinLnBrk="0" hangingPunct="1">
              <a:lnSpc>
                <a:spcPct val="100000"/>
              </a:lnSpc>
              <a:spcBef>
                <a:spcPts val="0"/>
              </a:spcBef>
              <a:spcAft>
                <a:spcPts val="0"/>
              </a:spcAft>
              <a:buClrTx/>
              <a:buSzTx/>
              <a:buFontTx/>
              <a:buNone/>
              <a:tabLst>
                <a:tab pos="1790700" algn="l"/>
              </a:tabLst>
              <a:defRPr/>
            </a:pPr>
            <a:r>
              <a:rPr lang="en-US" dirty="0">
                <a:solidFill>
                  <a:schemeClr val="bg1">
                    <a:lumMod val="85000"/>
                  </a:schemeClr>
                </a:solidFill>
                <a:ea typeface="MS PGothic" charset="-128"/>
              </a:rPr>
              <a:t>R</a:t>
            </a:r>
            <a:r>
              <a:rPr kumimoji="0" lang="en-US" i="0" u="none" strike="noStrike" kern="1200" cap="none" spc="0" normalizeH="0" baseline="0" noProof="0" dirty="0" err="1">
                <a:ln>
                  <a:noFill/>
                </a:ln>
                <a:solidFill>
                  <a:schemeClr val="bg1">
                    <a:lumMod val="85000"/>
                  </a:schemeClr>
                </a:solidFill>
                <a:effectLst/>
                <a:uLnTx/>
                <a:uFillTx/>
                <a:ea typeface="MS PGothic" charset="-128"/>
                <a:cs typeface="+mn-cs"/>
              </a:rPr>
              <a:t>andom</a:t>
            </a: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 error: 	1 – 2.5 m/s</a:t>
            </a:r>
          </a:p>
          <a:p>
            <a:pPr marL="0" marR="0" lvl="0" indent="0" algn="l" defTabSz="911357" rtl="0" eaLnBrk="1" fontAlgn="auto" latinLnBrk="0" hangingPunct="1">
              <a:lnSpc>
                <a:spcPct val="100000"/>
              </a:lnSpc>
              <a:spcBef>
                <a:spcPts val="0"/>
              </a:spcBef>
              <a:spcAft>
                <a:spcPts val="0"/>
              </a:spcAft>
              <a:buClrTx/>
              <a:buSzTx/>
              <a:buFontTx/>
              <a:buNone/>
              <a:tabLst>
                <a:tab pos="1790700" algn="l"/>
              </a:tabLst>
              <a:defRPr/>
            </a:pPr>
            <a:r>
              <a:rPr lang="en-US" dirty="0">
                <a:solidFill>
                  <a:schemeClr val="bg1">
                    <a:lumMod val="85000"/>
                  </a:schemeClr>
                </a:solidFill>
                <a:ea typeface="MS PGothic" charset="-128"/>
              </a:rPr>
              <a:t>S</a:t>
            </a:r>
            <a:r>
              <a:rPr kumimoji="0" lang="en-US" i="0" u="none" strike="noStrike" kern="1200" cap="none" spc="0" normalizeH="0" baseline="0" noProof="0" dirty="0" err="1">
                <a:ln>
                  <a:noFill/>
                </a:ln>
                <a:solidFill>
                  <a:schemeClr val="bg1">
                    <a:lumMod val="85000"/>
                  </a:schemeClr>
                </a:solidFill>
                <a:effectLst/>
                <a:uLnTx/>
                <a:uFillTx/>
                <a:ea typeface="MS PGothic" charset="-128"/>
                <a:cs typeface="+mn-cs"/>
              </a:rPr>
              <a:t>ystematic</a:t>
            </a: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 error: 	&lt; 0.7 m/s</a:t>
            </a:r>
          </a:p>
        </p:txBody>
      </p:sp>
      <p:sp>
        <p:nvSpPr>
          <p:cNvPr id="20" name="TextBox 14">
            <a:extLst>
              <a:ext uri="{FF2B5EF4-FFF2-40B4-BE49-F238E27FC236}">
                <a16:creationId xmlns:a16="http://schemas.microsoft.com/office/drawing/2014/main" id="{F2FDA490-3701-4C09-A7D0-BDDD4E3C66B4}"/>
              </a:ext>
            </a:extLst>
          </p:cNvPr>
          <p:cNvSpPr txBox="1"/>
          <p:nvPr/>
        </p:nvSpPr>
        <p:spPr>
          <a:xfrm>
            <a:off x="8811887" y="3110561"/>
            <a:ext cx="3122150" cy="1253402"/>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rPr>
              <a:t>Vertical resolution:</a:t>
            </a:r>
          </a:p>
          <a:p>
            <a:pPr marL="0" marR="0" lvl="0" indent="0" algn="l" defTabSz="911357" rtl="0" eaLnBrk="1" fontAlgn="auto" latinLnBrk="0" hangingPunct="1">
              <a:lnSpc>
                <a:spcPct val="100000"/>
              </a:lnSpc>
              <a:spcBef>
                <a:spcPts val="0"/>
              </a:spcBef>
              <a:spcAft>
                <a:spcPts val="0"/>
              </a:spcAft>
              <a:buClrTx/>
              <a:buSzTx/>
              <a:buFontTx/>
              <a:buNone/>
              <a:tabLst>
                <a:tab pos="1708150" algn="l"/>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Max. altitude:</a:t>
            </a:r>
            <a:r>
              <a:rPr kumimoji="0" lang="en-US" i="0" u="none" strike="noStrike" kern="1200" cap="none" spc="0" normalizeH="0" noProof="0" dirty="0">
                <a:ln>
                  <a:noFill/>
                </a:ln>
                <a:solidFill>
                  <a:schemeClr val="bg1">
                    <a:lumMod val="85000"/>
                  </a:schemeClr>
                </a:solidFill>
                <a:effectLst/>
                <a:uLnTx/>
                <a:uFillTx/>
                <a:ea typeface="MS PGothic" charset="-128"/>
              </a:rPr>
              <a:t> 	≈ </a:t>
            </a:r>
            <a:r>
              <a:rPr kumimoji="0" lang="en-US" i="0" u="none" strike="noStrike" kern="1200" cap="none" spc="0" normalizeH="0" baseline="0" noProof="0" dirty="0">
                <a:ln>
                  <a:noFill/>
                </a:ln>
                <a:solidFill>
                  <a:schemeClr val="bg1">
                    <a:lumMod val="85000"/>
                  </a:schemeClr>
                </a:solidFill>
                <a:effectLst/>
                <a:uLnTx/>
                <a:uFillTx/>
                <a:ea typeface="MS PGothic" charset="-128"/>
              </a:rPr>
              <a:t>30 km</a:t>
            </a:r>
          </a:p>
          <a:p>
            <a:pPr defTabSz="911357">
              <a:tabLst>
                <a:tab pos="1708150" algn="l"/>
              </a:tabLst>
              <a:defRPr/>
            </a:pPr>
            <a:r>
              <a:rPr lang="en-US" dirty="0">
                <a:solidFill>
                  <a:schemeClr val="bg1">
                    <a:lumMod val="85000"/>
                  </a:schemeClr>
                </a:solidFill>
                <a:ea typeface="MS PGothic" charset="-128"/>
              </a:rPr>
              <a:t>Number of bins: 	24</a:t>
            </a:r>
          </a:p>
          <a:p>
            <a:pPr marL="0" marR="0" lvl="0" indent="0" algn="l" defTabSz="911357" rtl="0" eaLnBrk="1" fontAlgn="auto" latinLnBrk="0" hangingPunct="1">
              <a:lnSpc>
                <a:spcPct val="100000"/>
              </a:lnSpc>
              <a:spcBef>
                <a:spcPts val="0"/>
              </a:spcBef>
              <a:spcAft>
                <a:spcPts val="0"/>
              </a:spcAft>
              <a:buClrTx/>
              <a:buSzTx/>
              <a:buFontTx/>
              <a:buNone/>
              <a:tabLst>
                <a:tab pos="1708150" algn="l"/>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Bin thickness: 	0.25 – 2 km </a:t>
            </a:r>
          </a:p>
        </p:txBody>
      </p:sp>
      <p:sp>
        <p:nvSpPr>
          <p:cNvPr id="19" name="TextBox 18">
            <a:extLst>
              <a:ext uri="{FF2B5EF4-FFF2-40B4-BE49-F238E27FC236}">
                <a16:creationId xmlns:a16="http://schemas.microsoft.com/office/drawing/2014/main" id="{D1553DCA-420A-4717-B9C0-617B926633CC}"/>
              </a:ext>
            </a:extLst>
          </p:cNvPr>
          <p:cNvSpPr txBox="1"/>
          <p:nvPr/>
        </p:nvSpPr>
        <p:spPr>
          <a:xfrm>
            <a:off x="10061129" y="1314610"/>
            <a:ext cx="1872000" cy="976403"/>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rPr>
              <a:t>Geometry:</a:t>
            </a:r>
          </a:p>
          <a:p>
            <a:pPr marL="0" marR="0" lvl="0" indent="0" defTabSz="91135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lumMod val="85000"/>
                  </a:schemeClr>
                </a:solidFill>
                <a:effectLst/>
                <a:uLnTx/>
                <a:uFillTx/>
                <a:ea typeface="MS PGothic" charset="-128"/>
              </a:rPr>
              <a:t>Altitude: 308 km</a:t>
            </a:r>
          </a:p>
          <a:p>
            <a:pPr marL="0" marR="0" lvl="0" indent="0" defTabSz="911357" rtl="0" eaLnBrk="1" fontAlgn="auto" latinLnBrk="0" hangingPunct="1">
              <a:lnSpc>
                <a:spcPct val="100000"/>
              </a:lnSpc>
              <a:spcBef>
                <a:spcPts val="0"/>
              </a:spcBef>
              <a:spcAft>
                <a:spcPts val="0"/>
              </a:spcAft>
              <a:buClrTx/>
              <a:buSzTx/>
              <a:buFontTx/>
              <a:buNone/>
              <a:tabLst/>
              <a:defRPr/>
            </a:pPr>
            <a:r>
              <a:rPr lang="en-US" dirty="0">
                <a:solidFill>
                  <a:schemeClr val="bg1">
                    <a:lumMod val="85000"/>
                  </a:schemeClr>
                </a:solidFill>
                <a:ea typeface="MS PGothic" charset="-128"/>
              </a:rPr>
              <a:t>Angle: 35°</a:t>
            </a:r>
            <a:endParaRPr kumimoji="0" lang="en-US" i="0" u="none" strike="noStrike" kern="1200" cap="none" spc="0" normalizeH="0" baseline="0" noProof="0" dirty="0">
              <a:ln>
                <a:noFill/>
              </a:ln>
              <a:solidFill>
                <a:schemeClr val="bg1">
                  <a:lumMod val="85000"/>
                </a:schemeClr>
              </a:solidFill>
              <a:effectLst/>
              <a:uLnTx/>
              <a:uFillTx/>
              <a:ea typeface="MS PGothic" charset="-128"/>
            </a:endParaRPr>
          </a:p>
        </p:txBody>
      </p:sp>
      <p:sp>
        <p:nvSpPr>
          <p:cNvPr id="16" name="TextBox 18">
            <a:extLst>
              <a:ext uri="{FF2B5EF4-FFF2-40B4-BE49-F238E27FC236}">
                <a16:creationId xmlns:a16="http://schemas.microsoft.com/office/drawing/2014/main" id="{A75DFC4D-80AC-49DD-B52C-D809FF14A07A}"/>
              </a:ext>
            </a:extLst>
          </p:cNvPr>
          <p:cNvSpPr txBox="1"/>
          <p:nvPr/>
        </p:nvSpPr>
        <p:spPr>
          <a:xfrm>
            <a:off x="5625396" y="1037611"/>
            <a:ext cx="2925602" cy="1253402"/>
          </a:xfrm>
          <a:prstGeom prst="rect">
            <a:avLst/>
          </a:prstGeom>
          <a:solidFill>
            <a:schemeClr val="tx1"/>
          </a:solidFill>
          <a:effectLst>
            <a:glow rad="101600">
              <a:schemeClr val="accent3">
                <a:satMod val="175000"/>
                <a:alpha val="40000"/>
              </a:schemeClr>
            </a:glow>
          </a:effectLst>
        </p:spPr>
        <p:txBody>
          <a:bodyPr wrap="square" lIns="108000" tIns="72000" rIns="108000" bIns="72000" rtlCol="0">
            <a:spAutoFit/>
          </a:bodyPr>
          <a:lstStyle/>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prstClr val="white"/>
                </a:solidFill>
                <a:effectLst/>
                <a:uLnTx/>
                <a:uFillTx/>
                <a:ea typeface="MS PGothic" charset="-128"/>
                <a:cs typeface="+mn-cs"/>
              </a:rPr>
              <a:t>Orbit:</a:t>
            </a:r>
            <a:endParaRPr lang="en-US" b="1" dirty="0">
              <a:solidFill>
                <a:prstClr val="white"/>
              </a:solidFill>
              <a:ea typeface="MS PGothic" charset="-128"/>
            </a:endParaRPr>
          </a:p>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polar, sun-synchronous</a:t>
            </a:r>
          </a:p>
          <a:p>
            <a:pPr marL="0" marR="0" lvl="0" indent="0" algn="l" defTabSz="911357" rtl="0" eaLnBrk="1" fontAlgn="auto" latinLnBrk="0" hangingPunct="1">
              <a:lnSpc>
                <a:spcPct val="100000"/>
              </a:lnSpc>
              <a:spcBef>
                <a:spcPts val="0"/>
              </a:spcBef>
              <a:spcAft>
                <a:spcPts val="0"/>
              </a:spcAft>
              <a:buClrTx/>
              <a:buSzTx/>
              <a:buFontTx/>
              <a:buNone/>
              <a:tabLst/>
              <a:defRPr/>
            </a:pPr>
            <a:r>
              <a:rPr kumimoji="0" lang="en-US" i="0" u="sng" strike="noStrike" kern="1200" cap="none" spc="0" normalizeH="0" baseline="0" noProof="0" dirty="0">
                <a:ln>
                  <a:noFill/>
                </a:ln>
                <a:solidFill>
                  <a:schemeClr val="bg1">
                    <a:lumMod val="85000"/>
                  </a:schemeClr>
                </a:solidFill>
                <a:effectLst/>
                <a:uLnTx/>
                <a:uFillTx/>
                <a:ea typeface="MS PGothic" charset="-128"/>
                <a:cs typeface="+mn-cs"/>
              </a:rPr>
              <a:t>7 day repeat cycle</a:t>
            </a: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 with </a:t>
            </a:r>
            <a:br>
              <a:rPr kumimoji="0" lang="en-US" i="0" u="none" strike="noStrike" kern="1200" cap="none" spc="0" normalizeH="0" baseline="0" noProof="0" dirty="0">
                <a:ln>
                  <a:noFill/>
                </a:ln>
                <a:solidFill>
                  <a:schemeClr val="bg1">
                    <a:lumMod val="85000"/>
                  </a:schemeClr>
                </a:solidFill>
                <a:effectLst/>
                <a:uLnTx/>
                <a:uFillTx/>
                <a:ea typeface="MS PGothic" charset="-128"/>
                <a:cs typeface="+mn-cs"/>
              </a:rPr>
            </a:br>
            <a:r>
              <a:rPr kumimoji="0" lang="en-US" i="0" u="none" strike="noStrike" kern="1200" cap="none" spc="0" normalizeH="0" baseline="0" noProof="0" dirty="0">
                <a:ln>
                  <a:noFill/>
                </a:ln>
                <a:solidFill>
                  <a:schemeClr val="bg1">
                    <a:lumMod val="85000"/>
                  </a:schemeClr>
                </a:solidFill>
                <a:effectLst/>
                <a:uLnTx/>
                <a:uFillTx/>
                <a:ea typeface="MS PGothic" charset="-128"/>
                <a:cs typeface="+mn-cs"/>
              </a:rPr>
              <a:t>111 orbits ≈ 16 orbits / day</a:t>
            </a: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305410" y="235907"/>
            <a:ext cx="8245588" cy="492532"/>
          </a:xfrm>
        </p:spPr>
        <p:txBody>
          <a:bodyPr>
            <a:noAutofit/>
          </a:bodyPr>
          <a:lstStyle/>
          <a:p>
            <a:pPr algn="ctr"/>
            <a:r>
              <a:rPr lang="en-US" dirty="0">
                <a:solidFill>
                  <a:srgbClr val="0865E4"/>
                </a:solidFill>
              </a:rPr>
              <a:t>ESA’s Aeolus wind lidar mission (2018 - 2023)</a:t>
            </a:r>
            <a:endParaRPr lang="en-US" b="0" dirty="0">
              <a:solidFill>
                <a:srgbClr val="0865E4"/>
              </a:solidFill>
            </a:endParaRPr>
          </a:p>
        </p:txBody>
      </p:sp>
    </p:spTree>
    <p:extLst>
      <p:ext uri="{BB962C8B-B14F-4D97-AF65-F5344CB8AC3E}">
        <p14:creationId xmlns:p14="http://schemas.microsoft.com/office/powerpoint/2010/main" val="133177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7" grpId="0" animBg="1"/>
      <p:bldP spid="18" grpId="0" animBg="1"/>
      <p:bldP spid="21" grpId="0" animBg="1"/>
      <p:bldP spid="20" grpId="0" animBg="1"/>
      <p:bldP spid="19"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The ALADIN setup – a technological challenge</a:t>
            </a:r>
            <a:endParaRPr lang="en-US"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3</a:t>
            </a:fld>
            <a:endParaRPr lang="de-DE"/>
          </a:p>
        </p:txBody>
      </p:sp>
      <p:sp>
        <p:nvSpPr>
          <p:cNvPr id="13" name="Textfeld 12">
            <a:extLst>
              <a:ext uri="{FF2B5EF4-FFF2-40B4-BE49-F238E27FC236}">
                <a16:creationId xmlns:a16="http://schemas.microsoft.com/office/drawing/2014/main" id="{0E18A725-9A94-4BF1-A862-D206C7215ED4}"/>
              </a:ext>
            </a:extLst>
          </p:cNvPr>
          <p:cNvSpPr txBox="1"/>
          <p:nvPr/>
        </p:nvSpPr>
        <p:spPr>
          <a:xfrm>
            <a:off x="3930978" y="6579205"/>
            <a:ext cx="8261022" cy="288147"/>
          </a:xfrm>
          <a:prstGeom prst="rect">
            <a:avLst/>
          </a:prstGeom>
          <a:solidFill>
            <a:schemeClr val="accent5">
              <a:lumMod val="40000"/>
              <a:lumOff val="60000"/>
              <a:alpha val="50000"/>
            </a:schemeClr>
          </a:solidFill>
        </p:spPr>
        <p:txBody>
          <a:bodyPr wrap="square" lIns="360000" tIns="36000" rIns="360000" bIns="36000" rtlCol="0">
            <a:spAutoFit/>
          </a:bodyPr>
          <a:lstStyle/>
          <a:p>
            <a:pPr algn="r"/>
            <a:r>
              <a:rPr lang="en-US" sz="1400" dirty="0"/>
              <a:t>Sketch from Lux et al., 2021, AMT; credits of photographs: Airbus DS</a:t>
            </a:r>
          </a:p>
        </p:txBody>
      </p:sp>
      <p:pic>
        <p:nvPicPr>
          <p:cNvPr id="4" name="Grafik 3">
            <a:extLst>
              <a:ext uri="{FF2B5EF4-FFF2-40B4-BE49-F238E27FC236}">
                <a16:creationId xmlns:a16="http://schemas.microsoft.com/office/drawing/2014/main" id="{CA25B009-1248-4202-9559-465B05500331}"/>
              </a:ext>
            </a:extLst>
          </p:cNvPr>
          <p:cNvPicPr>
            <a:picLocks noChangeAspect="1"/>
          </p:cNvPicPr>
          <p:nvPr/>
        </p:nvPicPr>
        <p:blipFill>
          <a:blip r:embed="rId3"/>
          <a:stretch>
            <a:fillRect/>
          </a:stretch>
        </p:blipFill>
        <p:spPr>
          <a:xfrm>
            <a:off x="695325" y="804404"/>
            <a:ext cx="3886403" cy="5723412"/>
          </a:xfrm>
          <a:prstGeom prst="rect">
            <a:avLst/>
          </a:prstGeom>
        </p:spPr>
      </p:pic>
      <p:pic>
        <p:nvPicPr>
          <p:cNvPr id="14" name="Picture 14" descr="Y:\Photos &amp; Images\PDM hardware\MSPA_sur_ob_1.jpg">
            <a:extLst>
              <a:ext uri="{FF2B5EF4-FFF2-40B4-BE49-F238E27FC236}">
                <a16:creationId xmlns:a16="http://schemas.microsoft.com/office/drawing/2014/main" id="{D2827737-8FEB-4420-AF4D-8D74550D93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85" t="19926" r="11420" b="-1"/>
          <a:stretch/>
        </p:blipFill>
        <p:spPr bwMode="auto">
          <a:xfrm>
            <a:off x="5049998" y="3686332"/>
            <a:ext cx="1992828" cy="1323293"/>
          </a:xfrm>
          <a:prstGeom prst="rect">
            <a:avLst/>
          </a:prstGeom>
          <a:noFill/>
          <a:ln w="12700">
            <a:noFill/>
          </a:ln>
          <a:effectLst/>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D1D0AD32-75E2-4050-91F4-0A11F1CD4F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80" t="14745" r="2025" b="15127"/>
          <a:stretch/>
        </p:blipFill>
        <p:spPr bwMode="auto">
          <a:xfrm>
            <a:off x="5049998" y="804404"/>
            <a:ext cx="1992828" cy="132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Grafik 15">
            <a:extLst>
              <a:ext uri="{FF2B5EF4-FFF2-40B4-BE49-F238E27FC236}">
                <a16:creationId xmlns:a16="http://schemas.microsoft.com/office/drawing/2014/main" id="{8217F1DC-A174-4B39-866D-9F68B2A38C2F}"/>
              </a:ext>
            </a:extLst>
          </p:cNvPr>
          <p:cNvPicPr>
            <a:picLocks noChangeAspect="1"/>
          </p:cNvPicPr>
          <p:nvPr/>
        </p:nvPicPr>
        <p:blipFill rotWithShape="1">
          <a:blip r:embed="rId6"/>
          <a:srcRect r="12816"/>
          <a:stretch/>
        </p:blipFill>
        <p:spPr>
          <a:xfrm>
            <a:off x="5049998" y="2246748"/>
            <a:ext cx="1992828" cy="1323293"/>
          </a:xfrm>
          <a:prstGeom prst="rect">
            <a:avLst/>
          </a:prstGeom>
        </p:spPr>
      </p:pic>
      <p:pic>
        <p:nvPicPr>
          <p:cNvPr id="17" name="Picture 5">
            <a:extLst>
              <a:ext uri="{FF2B5EF4-FFF2-40B4-BE49-F238E27FC236}">
                <a16:creationId xmlns:a16="http://schemas.microsoft.com/office/drawing/2014/main" id="{E4E4E112-158E-4BD7-9AFF-E569C3E9358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206" t="5382" r="5088" b="9188"/>
          <a:stretch/>
        </p:blipFill>
        <p:spPr bwMode="auto">
          <a:xfrm>
            <a:off x="5049998" y="5144770"/>
            <a:ext cx="1992828" cy="132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feld 18">
            <a:extLst>
              <a:ext uri="{FF2B5EF4-FFF2-40B4-BE49-F238E27FC236}">
                <a16:creationId xmlns:a16="http://schemas.microsoft.com/office/drawing/2014/main" id="{D65C5A98-FE56-4543-90DA-C41C8EC090CE}"/>
              </a:ext>
            </a:extLst>
          </p:cNvPr>
          <p:cNvSpPr txBox="1"/>
          <p:nvPr/>
        </p:nvSpPr>
        <p:spPr>
          <a:xfrm>
            <a:off x="7509884" y="2246748"/>
            <a:ext cx="4682116" cy="4221316"/>
          </a:xfrm>
          <a:prstGeom prst="rect">
            <a:avLst/>
          </a:prstGeom>
          <a:solidFill>
            <a:schemeClr val="accent5">
              <a:lumMod val="75000"/>
            </a:schemeClr>
          </a:solidFill>
        </p:spPr>
        <p:txBody>
          <a:bodyPr wrap="square" lIns="180000" tIns="252000" rIns="360000" bIns="360000" rtlCol="0">
            <a:noAutofit/>
          </a:bodyPr>
          <a:lstStyle/>
          <a:p>
            <a:pPr marL="380990" lvl="0" indent="-380990" defTabSz="910472">
              <a:spcBef>
                <a:spcPts val="1200"/>
              </a:spcBef>
              <a:buFont typeface="Arial" panose="020B0604020202020204" pitchFamily="34" charset="0"/>
              <a:buChar char="•"/>
              <a:defRPr/>
            </a:pPr>
            <a:r>
              <a:rPr lang="en-US" b="1" dirty="0">
                <a:solidFill>
                  <a:schemeClr val="bg1"/>
                </a:solidFill>
                <a:latin typeface="Arial" pitchFamily="34" charset="0"/>
                <a:cs typeface="Arial" pitchFamily="34" charset="0"/>
              </a:rPr>
              <a:t>First European lidar</a:t>
            </a:r>
            <a:r>
              <a:rPr lang="en-US" dirty="0">
                <a:solidFill>
                  <a:schemeClr val="bg1"/>
                </a:solidFill>
                <a:latin typeface="Arial" pitchFamily="34" charset="0"/>
                <a:cs typeface="Arial" pitchFamily="34" charset="0"/>
              </a:rPr>
              <a:t> in space after 20 years of development challenges </a:t>
            </a:r>
          </a:p>
          <a:p>
            <a:pPr marL="380990" lvl="0" indent="-380990" defTabSz="910472">
              <a:spcBef>
                <a:spcPts val="1200"/>
              </a:spcBef>
              <a:buFont typeface="Arial" panose="020B0604020202020204" pitchFamily="34" charset="0"/>
              <a:buChar char="•"/>
              <a:defRPr/>
            </a:pPr>
            <a:r>
              <a:rPr lang="en-US" b="1" dirty="0">
                <a:solidFill>
                  <a:schemeClr val="bg1"/>
                </a:solidFill>
                <a:latin typeface="Arial" pitchFamily="34" charset="0"/>
                <a:cs typeface="Arial" pitchFamily="34" charset="0"/>
              </a:rPr>
              <a:t>First wind lidar in space</a:t>
            </a:r>
            <a:endParaRPr lang="en-US" dirty="0">
              <a:solidFill>
                <a:schemeClr val="bg1"/>
              </a:solidFill>
              <a:latin typeface="Arial" pitchFamily="34" charset="0"/>
              <a:cs typeface="Arial" pitchFamily="34" charset="0"/>
            </a:endParaRPr>
          </a:p>
          <a:p>
            <a:pPr marL="380990" lvl="0" indent="-380990" defTabSz="910472">
              <a:spcBef>
                <a:spcPts val="1200"/>
              </a:spcBef>
              <a:buFont typeface="Arial" panose="020B0604020202020204" pitchFamily="34" charset="0"/>
              <a:buChar char="•"/>
              <a:defRPr/>
            </a:pPr>
            <a:r>
              <a:rPr lang="en-US" b="1" dirty="0">
                <a:solidFill>
                  <a:schemeClr val="bg1"/>
                </a:solidFill>
                <a:latin typeface="Arial" pitchFamily="34" charset="0"/>
                <a:cs typeface="Arial" pitchFamily="34" charset="0"/>
              </a:rPr>
              <a:t>First high-power, ultraviolet (UV) laser </a:t>
            </a:r>
            <a:r>
              <a:rPr lang="en-US" dirty="0">
                <a:solidFill>
                  <a:schemeClr val="bg1"/>
                </a:solidFill>
                <a:latin typeface="Arial" pitchFamily="34" charset="0"/>
                <a:cs typeface="Arial" pitchFamily="34" charset="0"/>
              </a:rPr>
              <a:t>in space (@ 354.8 nm) with stringent requirements on frequency stability (&lt; 10 MHz rms)</a:t>
            </a:r>
          </a:p>
          <a:p>
            <a:pPr marL="380990" lvl="0" indent="-380990" defTabSz="910472">
              <a:spcBef>
                <a:spcPts val="1200"/>
              </a:spcBef>
              <a:buFont typeface="Arial" panose="020B0604020202020204" pitchFamily="34" charset="0"/>
              <a:buChar char="•"/>
              <a:defRPr/>
            </a:pPr>
            <a:r>
              <a:rPr lang="en-US" b="1" dirty="0">
                <a:solidFill>
                  <a:schemeClr val="bg1"/>
                </a:solidFill>
                <a:latin typeface="Arial" pitchFamily="34" charset="0"/>
                <a:cs typeface="Arial" pitchFamily="34" charset="0"/>
              </a:rPr>
              <a:t>Challenging direct-detection</a:t>
            </a:r>
            <a:r>
              <a:rPr lang="en-US" dirty="0">
                <a:solidFill>
                  <a:schemeClr val="bg1"/>
                </a:solidFill>
                <a:latin typeface="Arial" pitchFamily="34" charset="0"/>
                <a:cs typeface="Arial" pitchFamily="34" charset="0"/>
              </a:rPr>
              <a:t> approach, due to need for winds from broad-bandwidth molecular Rayleigh backscatter up to altitudes of 20-30 km</a:t>
            </a:r>
          </a:p>
          <a:p>
            <a:pPr>
              <a:spcAft>
                <a:spcPts val="600"/>
              </a:spcAft>
            </a:pPr>
            <a:endParaRPr lang="en-US" dirty="0">
              <a:solidFill>
                <a:schemeClr val="bg1"/>
              </a:solidFill>
              <a:sym typeface="Wingdings" panose="05000000000000000000" pitchFamily="2" charset="2"/>
            </a:endParaRPr>
          </a:p>
        </p:txBody>
      </p:sp>
    </p:spTree>
    <p:extLst>
      <p:ext uri="{BB962C8B-B14F-4D97-AF65-F5344CB8AC3E}">
        <p14:creationId xmlns:p14="http://schemas.microsoft.com/office/powerpoint/2010/main" val="2271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The Aeolus Data Innovation and Science Cluster - DISC</a:t>
            </a:r>
            <a:endParaRPr lang="en-US"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4</a:t>
            </a:fld>
            <a:endParaRPr lang="de-DE"/>
          </a:p>
        </p:txBody>
      </p:sp>
      <p:pic>
        <p:nvPicPr>
          <p:cNvPr id="10" name="Grafik 9">
            <a:extLst>
              <a:ext uri="{FF2B5EF4-FFF2-40B4-BE49-F238E27FC236}">
                <a16:creationId xmlns:a16="http://schemas.microsoft.com/office/drawing/2014/main" id="{A5C4DB32-5988-42C3-B38B-4F32D9F6B5A1}"/>
              </a:ext>
            </a:extLst>
          </p:cNvPr>
          <p:cNvPicPr preferRelativeResize="0">
            <a:picLocks/>
          </p:cNvPicPr>
          <p:nvPr/>
        </p:nvPicPr>
        <p:blipFill>
          <a:blip r:embed="rId3"/>
          <a:stretch>
            <a:fillRect/>
          </a:stretch>
        </p:blipFill>
        <p:spPr>
          <a:xfrm>
            <a:off x="7234291" y="1998446"/>
            <a:ext cx="4555632" cy="4457192"/>
          </a:xfrm>
          <a:prstGeom prst="rect">
            <a:avLst/>
          </a:prstGeom>
        </p:spPr>
      </p:pic>
      <p:grpSp>
        <p:nvGrpSpPr>
          <p:cNvPr id="4" name="Gruppieren 3">
            <a:extLst>
              <a:ext uri="{FF2B5EF4-FFF2-40B4-BE49-F238E27FC236}">
                <a16:creationId xmlns:a16="http://schemas.microsoft.com/office/drawing/2014/main" id="{500187C0-B556-4AF2-BFC2-F574D1CB544D}"/>
              </a:ext>
            </a:extLst>
          </p:cNvPr>
          <p:cNvGrpSpPr/>
          <p:nvPr/>
        </p:nvGrpSpPr>
        <p:grpSpPr>
          <a:xfrm>
            <a:off x="822698" y="4315429"/>
            <a:ext cx="5910612" cy="2072642"/>
            <a:chOff x="8615363" y="2253962"/>
            <a:chExt cx="3531393" cy="1372681"/>
          </a:xfrm>
        </p:grpSpPr>
        <p:pic>
          <p:nvPicPr>
            <p:cNvPr id="13" name="Picture 7" descr="A group of people posing for a photo&#10;&#10;Description automatically generated">
              <a:extLst>
                <a:ext uri="{FF2B5EF4-FFF2-40B4-BE49-F238E27FC236}">
                  <a16:creationId xmlns:a16="http://schemas.microsoft.com/office/drawing/2014/main" id="{C0BF0437-6297-494D-A961-17E854FDCD1D}"/>
                </a:ext>
              </a:extLst>
            </p:cNvPr>
            <p:cNvPicPr>
              <a:picLocks noChangeAspect="1"/>
            </p:cNvPicPr>
            <p:nvPr/>
          </p:nvPicPr>
          <p:blipFill rotWithShape="1">
            <a:blip r:embed="rId4">
              <a:extLst>
                <a:ext uri="{28A0092B-C50C-407E-A947-70E740481C1C}">
                  <a14:useLocalDpi xmlns:a14="http://schemas.microsoft.com/office/drawing/2010/main" val="0"/>
                </a:ext>
              </a:extLst>
            </a:blip>
            <a:srcRect l="3510" t="7251" r="3178" b="9868"/>
            <a:stretch/>
          </p:blipFill>
          <p:spPr>
            <a:xfrm>
              <a:off x="8623005" y="2253962"/>
              <a:ext cx="3521696" cy="1365701"/>
            </a:xfrm>
            <a:prstGeom prst="roundRect">
              <a:avLst>
                <a:gd name="adj" fmla="val 0"/>
              </a:avLst>
            </a:prstGeom>
            <a:ln>
              <a:no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hteck 13">
              <a:extLst>
                <a:ext uri="{FF2B5EF4-FFF2-40B4-BE49-F238E27FC236}">
                  <a16:creationId xmlns:a16="http://schemas.microsoft.com/office/drawing/2014/main" id="{7CDB37B0-A829-4387-BDE9-290CE64FB562}"/>
                </a:ext>
              </a:extLst>
            </p:cNvPr>
            <p:cNvSpPr/>
            <p:nvPr/>
          </p:nvSpPr>
          <p:spPr>
            <a:xfrm>
              <a:off x="8615363" y="3492646"/>
              <a:ext cx="3531393" cy="133997"/>
            </a:xfrm>
            <a:prstGeom prst="rect">
              <a:avLst/>
            </a:prstGeom>
            <a:solidFill>
              <a:schemeClr val="bg1">
                <a:alpha val="80000"/>
              </a:schemeClr>
            </a:solidFill>
            <a:ln>
              <a:noFill/>
            </a:ln>
          </p:spPr>
          <p:txBody>
            <a:bodyPr wrap="square" lIns="48000" tIns="24000" rIns="48000" bIns="24000">
              <a:noAutofit/>
            </a:bodyPr>
            <a:lstStyle/>
            <a:p>
              <a:pPr algn="ctr"/>
              <a:r>
                <a:rPr lang="de-DE" sz="1200" dirty="0"/>
                <a:t> DISC Meeting at ESRIN in Frascati March 2024</a:t>
              </a:r>
              <a:r>
                <a:rPr lang="en-US" sz="1200" b="1" dirty="0">
                  <a:ea typeface="Verdana" panose="020B0604030504040204" pitchFamily="34" charset="0"/>
                  <a:cs typeface="Arial" panose="020B0604020202020204" pitchFamily="34" charset="0"/>
                </a:rPr>
                <a:t> </a:t>
              </a:r>
            </a:p>
          </p:txBody>
        </p:sp>
      </p:grpSp>
      <p:sp>
        <p:nvSpPr>
          <p:cNvPr id="5" name="Rechteck 4">
            <a:extLst>
              <a:ext uri="{FF2B5EF4-FFF2-40B4-BE49-F238E27FC236}">
                <a16:creationId xmlns:a16="http://schemas.microsoft.com/office/drawing/2014/main" id="{2FC46D15-B604-4A93-A2D1-DF6051337957}"/>
              </a:ext>
            </a:extLst>
          </p:cNvPr>
          <p:cNvSpPr/>
          <p:nvPr/>
        </p:nvSpPr>
        <p:spPr>
          <a:xfrm>
            <a:off x="833824" y="754733"/>
            <a:ext cx="11071847" cy="1107996"/>
          </a:xfrm>
          <a:prstGeom prst="rect">
            <a:avLst/>
          </a:prstGeom>
        </p:spPr>
        <p:txBody>
          <a:bodyPr wrap="square" lIns="0" rIns="0">
            <a:spAutoFit/>
          </a:bodyPr>
          <a:lstStyle/>
          <a:p>
            <a:pPr algn="just"/>
            <a:r>
              <a:rPr lang="en-US" sz="1100" dirty="0"/>
              <a:t>Oliver Reitebuch</a:t>
            </a:r>
            <a:r>
              <a:rPr lang="de-DE" sz="1100" dirty="0"/>
              <a:t>, Stefanie Knobloch, Christian Lemmerz, Oliver Lux, Uwe Marksteiner, Nafiseh Masoumzadeh, Fabian Weiler, Benjamin Witschas, Vittoria Cito </a:t>
            </a:r>
          </a:p>
          <a:p>
            <a:pPr algn="just"/>
            <a:r>
              <a:rPr lang="de-DE" sz="1100" dirty="0"/>
              <a:t>Filomarino, Isabell Krisch, Markus Meringer, Karsten Schmidt, Dorit Huber, Ines Nikolaus, Frédéric Fabre, Michael Vaughan, Katja Reissig, Alain Dabas, Thomas </a:t>
            </a:r>
          </a:p>
          <a:p>
            <a:pPr algn="just"/>
            <a:r>
              <a:rPr lang="de-DE" sz="1100" dirty="0"/>
              <a:t>Flament, Adrien Lacour, Jean-Francois Mahfouf, Ibrahim Seck, Saleh Abdalla, Lars Isaksen, Michael Rennie, Angela Benedetti, Will McLean, Karen Henry, Dave Donovan, Jos de Kloe, Gert-Jan Marseille, Ad Stoffelen, Ping Wang, Gerd-Jan van Zadelhoff, Diko Hemminga, Gaetan Perron, Sebastian Jupin-Langlois, Bas Pijnacker Hordijk, Filippo Tagliacarne, Marcella Veneziani, Simone Bucci, Giacomo Gostinicchi, Marco Galli, Massimo Cardaci, Sebastian Bley, Dimitri Trapon, Alexander Geiss, Thomas Kanitz, Anne-Grete Straume, Eliana Barbera, Denny Wernham, Trismono Krisna, Jonas von Bismarck, Massimo Romanazzo, Stefano Aprile, Timon Hummel and Tommaso Parrinello.</a:t>
            </a:r>
            <a:endParaRPr lang="de-DE" sz="1100" baseline="30000" dirty="0"/>
          </a:p>
        </p:txBody>
      </p:sp>
      <p:sp>
        <p:nvSpPr>
          <p:cNvPr id="11" name="Textfeld 10">
            <a:extLst>
              <a:ext uri="{FF2B5EF4-FFF2-40B4-BE49-F238E27FC236}">
                <a16:creationId xmlns:a16="http://schemas.microsoft.com/office/drawing/2014/main" id="{83B7DFC0-B9C6-4366-87C2-02C6EBDBACF8}"/>
              </a:ext>
            </a:extLst>
          </p:cNvPr>
          <p:cNvSpPr txBox="1"/>
          <p:nvPr/>
        </p:nvSpPr>
        <p:spPr>
          <a:xfrm>
            <a:off x="288000" y="1896597"/>
            <a:ext cx="6441871" cy="2295825"/>
          </a:xfrm>
          <a:prstGeom prst="rect">
            <a:avLst/>
          </a:prstGeom>
          <a:solidFill>
            <a:schemeClr val="accent5">
              <a:lumMod val="75000"/>
            </a:schemeClr>
          </a:solidFill>
        </p:spPr>
        <p:txBody>
          <a:bodyPr wrap="square" lIns="180000" tIns="180000" rIns="360000" bIns="360000" rtlCol="0">
            <a:noAutofit/>
          </a:bodyPr>
          <a:lstStyle/>
          <a:p>
            <a:pPr marL="285750" indent="-285750">
              <a:spcBef>
                <a:spcPts val="1200"/>
              </a:spcBef>
              <a:buFont typeface="Arial" panose="020B0604020202020204" pitchFamily="34" charset="0"/>
              <a:buChar char="•"/>
            </a:pPr>
            <a:r>
              <a:rPr lang="en-US" dirty="0">
                <a:solidFill>
                  <a:schemeClr val="bg1"/>
                </a:solidFill>
                <a:ea typeface="Calibri" panose="020F0502020204030204" pitchFamily="34" charset="0"/>
                <a:cs typeface="Calibri" panose="020F0502020204030204" pitchFamily="34" charset="0"/>
              </a:rPr>
              <a:t>DISC was kicked-off 2019 (until 2028) </a:t>
            </a:r>
            <a:r>
              <a:rPr lang="en-US" b="1" u="sng" dirty="0">
                <a:solidFill>
                  <a:schemeClr val="bg1"/>
                </a:solidFill>
                <a:ea typeface="Calibri" panose="020F0502020204030204" pitchFamily="34" charset="0"/>
                <a:cs typeface="Calibri" panose="020F0502020204030204" pitchFamily="34" charset="0"/>
              </a:rPr>
              <a:t>with teams cooperating since 2003</a:t>
            </a:r>
            <a:r>
              <a:rPr lang="en-US" dirty="0">
                <a:solidFill>
                  <a:schemeClr val="bg1"/>
                </a:solidFill>
                <a:ea typeface="Calibri" panose="020F0502020204030204" pitchFamily="34" charset="0"/>
                <a:cs typeface="Calibri" panose="020F0502020204030204" pitchFamily="34" charset="0"/>
              </a:rPr>
              <a:t> and funded by ESA</a:t>
            </a:r>
          </a:p>
          <a:p>
            <a:pPr marL="285750" indent="-285750">
              <a:spcBef>
                <a:spcPts val="1200"/>
              </a:spcBef>
              <a:buFont typeface="Arial" panose="020B0604020202020204" pitchFamily="34" charset="0"/>
              <a:buChar char="•"/>
            </a:pPr>
            <a:r>
              <a:rPr lang="en-US" b="1" dirty="0">
                <a:solidFill>
                  <a:schemeClr val="bg1"/>
                </a:solidFill>
                <a:ea typeface="Calibri" panose="020F0502020204030204" pitchFamily="34" charset="0"/>
                <a:cs typeface="Calibri" panose="020F0502020204030204" pitchFamily="34" charset="0"/>
              </a:rPr>
              <a:t>14 international partners </a:t>
            </a:r>
            <a:r>
              <a:rPr lang="en-US" dirty="0">
                <a:solidFill>
                  <a:schemeClr val="bg1"/>
                </a:solidFill>
                <a:ea typeface="Calibri" panose="020F0502020204030204" pitchFamily="34" charset="0"/>
                <a:cs typeface="Calibri" panose="020F0502020204030204" pitchFamily="34" charset="0"/>
              </a:rPr>
              <a:t>with ≈</a:t>
            </a:r>
            <a:r>
              <a:rPr lang="en-US" b="1" dirty="0">
                <a:solidFill>
                  <a:schemeClr val="bg1"/>
                </a:solidFill>
                <a:ea typeface="Calibri" panose="020F0502020204030204" pitchFamily="34" charset="0"/>
                <a:cs typeface="Calibri" panose="020F0502020204030204" pitchFamily="34" charset="0"/>
              </a:rPr>
              <a:t>40 scientists </a:t>
            </a:r>
            <a:r>
              <a:rPr lang="en-US" dirty="0">
                <a:solidFill>
                  <a:schemeClr val="bg1"/>
                </a:solidFill>
                <a:ea typeface="Calibri" panose="020F0502020204030204" pitchFamily="34" charset="0"/>
                <a:cs typeface="Calibri" panose="020F0502020204030204" pitchFamily="34" charset="0"/>
              </a:rPr>
              <a:t>and engineers coordinated by DLR</a:t>
            </a:r>
          </a:p>
          <a:p>
            <a:pPr marL="285750" indent="-285750">
              <a:spcBef>
                <a:spcPts val="1200"/>
              </a:spcBef>
              <a:buFont typeface="Arial" panose="020B0604020202020204" pitchFamily="34" charset="0"/>
              <a:buChar char="•"/>
            </a:pPr>
            <a:r>
              <a:rPr lang="en-US" b="1" dirty="0">
                <a:solidFill>
                  <a:schemeClr val="bg1"/>
                </a:solidFill>
                <a:ea typeface="Calibri" panose="020F0502020204030204" pitchFamily="34" charset="0"/>
                <a:cs typeface="Calibri" panose="020F0502020204030204" pitchFamily="34" charset="0"/>
              </a:rPr>
              <a:t>Broad range of experts</a:t>
            </a:r>
            <a:r>
              <a:rPr lang="en-US" dirty="0">
                <a:solidFill>
                  <a:schemeClr val="bg1"/>
                </a:solidFill>
                <a:ea typeface="Calibri" panose="020F0502020204030204" pitchFamily="34" charset="0"/>
                <a:cs typeface="Calibri" panose="020F0502020204030204" pitchFamily="34" charset="0"/>
              </a:rPr>
              <a:t> and </a:t>
            </a:r>
            <a:r>
              <a:rPr lang="en-US" b="1" dirty="0">
                <a:solidFill>
                  <a:schemeClr val="bg1"/>
                </a:solidFill>
                <a:ea typeface="Calibri" panose="020F0502020204030204" pitchFamily="34" charset="0"/>
                <a:cs typeface="Calibri" panose="020F0502020204030204" pitchFamily="34" charset="0"/>
              </a:rPr>
              <a:t>strong links to all ESA entities</a:t>
            </a:r>
            <a:r>
              <a:rPr lang="en-US" dirty="0">
                <a:solidFill>
                  <a:schemeClr val="bg1"/>
                </a:solidFill>
                <a:ea typeface="Calibri" panose="020F0502020204030204" pitchFamily="34" charset="0"/>
                <a:cs typeface="Calibri" panose="020F0502020204030204" pitchFamily="34" charset="0"/>
              </a:rPr>
              <a:t>, </a:t>
            </a:r>
            <a:r>
              <a:rPr lang="en-US" b="1" dirty="0">
                <a:solidFill>
                  <a:schemeClr val="bg1"/>
                </a:solidFill>
                <a:ea typeface="Calibri" panose="020F0502020204030204" pitchFamily="34" charset="0"/>
                <a:cs typeface="Calibri" panose="020F0502020204030204" pitchFamily="34" charset="0"/>
              </a:rPr>
              <a:t>space industry </a:t>
            </a:r>
            <a:r>
              <a:rPr lang="en-US" dirty="0">
                <a:solidFill>
                  <a:schemeClr val="bg1"/>
                </a:solidFill>
                <a:ea typeface="Calibri" panose="020F0502020204030204" pitchFamily="34" charset="0"/>
                <a:cs typeface="Calibri" panose="020F0502020204030204" pitchFamily="34" charset="0"/>
              </a:rPr>
              <a:t>and </a:t>
            </a:r>
            <a:r>
              <a:rPr lang="en-US" b="1" dirty="0">
                <a:solidFill>
                  <a:schemeClr val="bg1"/>
                </a:solidFill>
                <a:ea typeface="Calibri" panose="020F0502020204030204" pitchFamily="34" charset="0"/>
                <a:cs typeface="Calibri" panose="020F0502020204030204" pitchFamily="34" charset="0"/>
              </a:rPr>
              <a:t>science community</a:t>
            </a:r>
          </a:p>
          <a:p>
            <a:pPr>
              <a:spcAft>
                <a:spcPts val="600"/>
              </a:spcAft>
            </a:pPr>
            <a:endParaRPr lang="en-US" dirty="0">
              <a:solidFill>
                <a:schemeClr val="bg1"/>
              </a:solidFill>
              <a:sym typeface="Wingdings" panose="05000000000000000000" pitchFamily="2" charset="2"/>
            </a:endParaRPr>
          </a:p>
        </p:txBody>
      </p:sp>
    </p:spTree>
    <p:extLst>
      <p:ext uri="{BB962C8B-B14F-4D97-AF65-F5344CB8AC3E}">
        <p14:creationId xmlns:p14="http://schemas.microsoft.com/office/powerpoint/2010/main" val="219556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0E18A725-9A94-4BF1-A862-D206C7215ED4}"/>
              </a:ext>
            </a:extLst>
          </p:cNvPr>
          <p:cNvSpPr txBox="1"/>
          <p:nvPr/>
        </p:nvSpPr>
        <p:spPr>
          <a:xfrm>
            <a:off x="288001" y="6020759"/>
            <a:ext cx="11904000" cy="503590"/>
          </a:xfrm>
          <a:prstGeom prst="rect">
            <a:avLst/>
          </a:prstGeom>
          <a:solidFill>
            <a:schemeClr val="accent5">
              <a:lumMod val="40000"/>
              <a:lumOff val="60000"/>
              <a:alpha val="50000"/>
            </a:schemeClr>
          </a:solidFill>
        </p:spPr>
        <p:txBody>
          <a:bodyPr wrap="square" lIns="360000" tIns="36000" rIns="360000" bIns="36000" rtlCol="0">
            <a:spAutoFit/>
          </a:bodyPr>
          <a:lstStyle/>
          <a:p>
            <a:pPr marL="285750" indent="-285750">
              <a:buFont typeface="Arial" panose="020B0604020202020204" pitchFamily="34" charset="0"/>
              <a:buChar char="•"/>
            </a:pPr>
            <a:r>
              <a:rPr lang="en-US" sz="1400" dirty="0"/>
              <a:t>Weiler et al., AMT, 2021: “Characterization of dark current signal measurements of the ACCDs used on board the Aeolus satellite”. </a:t>
            </a:r>
          </a:p>
          <a:p>
            <a:pPr marL="285750" indent="-285750">
              <a:buFont typeface="Arial" panose="020B0604020202020204" pitchFamily="34" charset="0"/>
              <a:buChar char="•"/>
            </a:pPr>
            <a:r>
              <a:rPr lang="en-US" sz="1400" dirty="0"/>
              <a:t>Weiler et al., AMT, 2021: “Correction of wind bias for the lidar on board Aeolus using telescope temperatures”.</a:t>
            </a:r>
          </a:p>
        </p:txBody>
      </p:sp>
      <p:sp>
        <p:nvSpPr>
          <p:cNvPr id="27" name="Textfeld 26">
            <a:extLst>
              <a:ext uri="{FF2B5EF4-FFF2-40B4-BE49-F238E27FC236}">
                <a16:creationId xmlns:a16="http://schemas.microsoft.com/office/drawing/2014/main" id="{3A69E069-DA67-4F6C-B305-33FD7B2D9B62}"/>
              </a:ext>
            </a:extLst>
          </p:cNvPr>
          <p:cNvSpPr txBox="1"/>
          <p:nvPr/>
        </p:nvSpPr>
        <p:spPr>
          <a:xfrm>
            <a:off x="462076" y="4860758"/>
            <a:ext cx="5688000" cy="1144879"/>
          </a:xfrm>
          <a:prstGeom prst="rect">
            <a:avLst/>
          </a:prstGeom>
          <a:solidFill>
            <a:schemeClr val="accent5">
              <a:lumMod val="75000"/>
            </a:schemeClr>
          </a:solidFill>
        </p:spPr>
        <p:txBody>
          <a:bodyPr wrap="square" lIns="180000" rtlCol="0">
            <a:noAutofit/>
          </a:bodyPr>
          <a:lstStyle/>
          <a:p>
            <a:pPr>
              <a:spcAft>
                <a:spcPts val="600"/>
              </a:spcAft>
            </a:pPr>
            <a:r>
              <a:rPr lang="en-US" sz="1700" dirty="0">
                <a:solidFill>
                  <a:schemeClr val="bg1"/>
                </a:solidFill>
                <a:sym typeface="Wingdings" panose="05000000000000000000" pitchFamily="2" charset="2"/>
              </a:rPr>
              <a:t> Corrected with special instrument operation mode </a:t>
            </a:r>
            <a:r>
              <a:rPr lang="en-US" sz="1700" b="1" dirty="0">
                <a:solidFill>
                  <a:schemeClr val="bg1"/>
                </a:solidFill>
                <a:sym typeface="Wingdings" panose="05000000000000000000" pitchFamily="2" charset="2"/>
              </a:rPr>
              <a:t>DUDE</a:t>
            </a:r>
            <a:r>
              <a:rPr lang="en-US" sz="1700" dirty="0">
                <a:solidFill>
                  <a:schemeClr val="bg1"/>
                </a:solidFill>
                <a:sym typeface="Wingdings" panose="05000000000000000000" pitchFamily="2" charset="2"/>
              </a:rPr>
              <a:t> (Down Under Dark Experiment, 4 to 8 per day) and on-ground correction in L1B processor since 14 June 2019</a:t>
            </a:r>
          </a:p>
          <a:p>
            <a:pPr marL="285750" indent="-285750">
              <a:spcAft>
                <a:spcPts val="600"/>
              </a:spcAft>
              <a:buFont typeface="Arial" panose="020B0604020202020204" pitchFamily="34" charset="0"/>
              <a:buChar char="•"/>
            </a:pPr>
            <a:endParaRPr lang="en-US" sz="1700" dirty="0">
              <a:solidFill>
                <a:schemeClr val="bg1"/>
              </a:solidFill>
            </a:endParaRP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Investigating and correcting “unexpected” bias sources</a:t>
            </a:r>
            <a:br>
              <a:rPr lang="en-US" dirty="0"/>
            </a:br>
            <a:r>
              <a:rPr lang="en-US" b="0" dirty="0"/>
              <a:t>Hot pixels and telescope temperature variations</a:t>
            </a:r>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5</a:t>
            </a:fld>
            <a:endParaRPr lang="de-DE"/>
          </a:p>
        </p:txBody>
      </p:sp>
      <p:sp>
        <p:nvSpPr>
          <p:cNvPr id="24" name="Rechteck 23">
            <a:extLst>
              <a:ext uri="{FF2B5EF4-FFF2-40B4-BE49-F238E27FC236}">
                <a16:creationId xmlns:a16="http://schemas.microsoft.com/office/drawing/2014/main" id="{BA3FD047-1185-4E4F-AF74-D65B59DA701B}"/>
              </a:ext>
            </a:extLst>
          </p:cNvPr>
          <p:cNvSpPr/>
          <p:nvPr/>
        </p:nvSpPr>
        <p:spPr>
          <a:xfrm>
            <a:off x="6370328" y="1222210"/>
            <a:ext cx="5688000" cy="4783427"/>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D7E73C2-C527-4C82-937F-0595AD0152FE}"/>
              </a:ext>
            </a:extLst>
          </p:cNvPr>
          <p:cNvSpPr/>
          <p:nvPr/>
        </p:nvSpPr>
        <p:spPr>
          <a:xfrm>
            <a:off x="462078" y="1217641"/>
            <a:ext cx="5688000" cy="4787996"/>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1D2146B3-5C29-4AAA-9876-C3D71008EF0C}"/>
              </a:ext>
            </a:extLst>
          </p:cNvPr>
          <p:cNvSpPr txBox="1"/>
          <p:nvPr/>
        </p:nvSpPr>
        <p:spPr>
          <a:xfrm>
            <a:off x="462079" y="1238978"/>
            <a:ext cx="5688000" cy="369332"/>
          </a:xfrm>
          <a:prstGeom prst="rect">
            <a:avLst/>
          </a:prstGeom>
          <a:noFill/>
        </p:spPr>
        <p:txBody>
          <a:bodyPr wrap="square" rtlCol="0">
            <a:spAutoFit/>
          </a:bodyPr>
          <a:lstStyle/>
          <a:p>
            <a:pPr algn="ctr">
              <a:spcAft>
                <a:spcPts val="1800"/>
              </a:spcAft>
            </a:pPr>
            <a:r>
              <a:rPr lang="en-US" b="1" dirty="0"/>
              <a:t>Hot pixels</a:t>
            </a:r>
          </a:p>
        </p:txBody>
      </p:sp>
      <p:sp>
        <p:nvSpPr>
          <p:cNvPr id="26" name="Textfeld 25">
            <a:extLst>
              <a:ext uri="{FF2B5EF4-FFF2-40B4-BE49-F238E27FC236}">
                <a16:creationId xmlns:a16="http://schemas.microsoft.com/office/drawing/2014/main" id="{379D4FD1-D4D6-4883-B239-902B7C7B3CF0}"/>
              </a:ext>
            </a:extLst>
          </p:cNvPr>
          <p:cNvSpPr txBox="1"/>
          <p:nvPr/>
        </p:nvSpPr>
        <p:spPr>
          <a:xfrm>
            <a:off x="6370328" y="1226329"/>
            <a:ext cx="5688000" cy="369332"/>
          </a:xfrm>
          <a:prstGeom prst="rect">
            <a:avLst/>
          </a:prstGeom>
          <a:noFill/>
        </p:spPr>
        <p:txBody>
          <a:bodyPr wrap="square" rtlCol="0">
            <a:spAutoFit/>
          </a:bodyPr>
          <a:lstStyle/>
          <a:p>
            <a:pPr algn="ctr">
              <a:spcAft>
                <a:spcPts val="1800"/>
              </a:spcAft>
            </a:pPr>
            <a:r>
              <a:rPr lang="en-US" b="1" dirty="0"/>
              <a:t>Telescope temperature variations</a:t>
            </a:r>
          </a:p>
        </p:txBody>
      </p:sp>
      <p:pic>
        <p:nvPicPr>
          <p:cNvPr id="6" name="Grafik 5">
            <a:extLst>
              <a:ext uri="{FF2B5EF4-FFF2-40B4-BE49-F238E27FC236}">
                <a16:creationId xmlns:a16="http://schemas.microsoft.com/office/drawing/2014/main" id="{B6BDFBDA-D55B-41AA-8F82-723A72527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40" y="1658699"/>
            <a:ext cx="5587996" cy="2164672"/>
          </a:xfrm>
          <a:prstGeom prst="rect">
            <a:avLst/>
          </a:prstGeom>
        </p:spPr>
      </p:pic>
      <p:pic>
        <p:nvPicPr>
          <p:cNvPr id="8" name="Grafik 7">
            <a:extLst>
              <a:ext uri="{FF2B5EF4-FFF2-40B4-BE49-F238E27FC236}">
                <a16:creationId xmlns:a16="http://schemas.microsoft.com/office/drawing/2014/main" id="{B7A0E3D2-92CA-4135-84A1-2E8B4FCB2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060" y="1658699"/>
            <a:ext cx="5400675" cy="2167343"/>
          </a:xfrm>
          <a:prstGeom prst="rect">
            <a:avLst/>
          </a:prstGeom>
        </p:spPr>
      </p:pic>
      <p:sp>
        <p:nvSpPr>
          <p:cNvPr id="10" name="Rechteck 9">
            <a:extLst>
              <a:ext uri="{FF2B5EF4-FFF2-40B4-BE49-F238E27FC236}">
                <a16:creationId xmlns:a16="http://schemas.microsoft.com/office/drawing/2014/main" id="{AA64DD77-9CE9-4918-ADA4-F964053EEDA3}"/>
              </a:ext>
            </a:extLst>
          </p:cNvPr>
          <p:cNvSpPr/>
          <p:nvPr/>
        </p:nvSpPr>
        <p:spPr>
          <a:xfrm>
            <a:off x="462076" y="4079177"/>
            <a:ext cx="5688000" cy="646331"/>
          </a:xfrm>
          <a:prstGeom prst="rect">
            <a:avLst/>
          </a:prstGeom>
        </p:spPr>
        <p:txBody>
          <a:bodyPr wrap="square">
            <a:spAutoFit/>
          </a:bodyPr>
          <a:lstStyle/>
          <a:p>
            <a:pPr algn="ctr">
              <a:spcAft>
                <a:spcPts val="600"/>
              </a:spcAft>
            </a:pPr>
            <a:r>
              <a:rPr lang="en-US" dirty="0"/>
              <a:t>Enhanced dark current rates on hot pixels of the CCD  detector lead to </a:t>
            </a:r>
            <a:r>
              <a:rPr lang="en-US" b="1" dirty="0"/>
              <a:t>biases of up to several m/s</a:t>
            </a:r>
            <a:r>
              <a:rPr lang="en-US" dirty="0"/>
              <a:t>.</a:t>
            </a:r>
          </a:p>
        </p:txBody>
      </p:sp>
      <p:sp>
        <p:nvSpPr>
          <p:cNvPr id="19" name="Rechteck 18">
            <a:extLst>
              <a:ext uri="{FF2B5EF4-FFF2-40B4-BE49-F238E27FC236}">
                <a16:creationId xmlns:a16="http://schemas.microsoft.com/office/drawing/2014/main" id="{078FBB38-7020-4453-AED0-F1B9ECAB4ED4}"/>
              </a:ext>
            </a:extLst>
          </p:cNvPr>
          <p:cNvSpPr/>
          <p:nvPr/>
        </p:nvSpPr>
        <p:spPr>
          <a:xfrm>
            <a:off x="6431584" y="3951567"/>
            <a:ext cx="5517626" cy="923330"/>
          </a:xfrm>
          <a:prstGeom prst="rect">
            <a:avLst/>
          </a:prstGeom>
        </p:spPr>
        <p:txBody>
          <a:bodyPr wrap="square">
            <a:spAutoFit/>
          </a:bodyPr>
          <a:lstStyle/>
          <a:p>
            <a:pPr algn="ctr">
              <a:spcAft>
                <a:spcPts val="600"/>
              </a:spcAft>
            </a:pPr>
            <a:r>
              <a:rPr lang="en-US" dirty="0"/>
              <a:t>M1 telescope mirror T-variations (mean + gradient along the mirror) lead to orbit-dependent </a:t>
            </a:r>
            <a:r>
              <a:rPr lang="en-US" b="1" dirty="0"/>
              <a:t>biases of several m/s</a:t>
            </a:r>
            <a:r>
              <a:rPr lang="en-US" dirty="0"/>
              <a:t> (for both Mie and Rayleigh).</a:t>
            </a:r>
          </a:p>
        </p:txBody>
      </p:sp>
      <p:sp>
        <p:nvSpPr>
          <p:cNvPr id="22" name="Textfeld 21">
            <a:extLst>
              <a:ext uri="{FF2B5EF4-FFF2-40B4-BE49-F238E27FC236}">
                <a16:creationId xmlns:a16="http://schemas.microsoft.com/office/drawing/2014/main" id="{1FE86604-EF1F-4ABE-8216-12B915CBB5DD}"/>
              </a:ext>
            </a:extLst>
          </p:cNvPr>
          <p:cNvSpPr txBox="1"/>
          <p:nvPr/>
        </p:nvSpPr>
        <p:spPr>
          <a:xfrm>
            <a:off x="6370328" y="4860758"/>
            <a:ext cx="5688000" cy="1148268"/>
          </a:xfrm>
          <a:prstGeom prst="rect">
            <a:avLst/>
          </a:prstGeom>
          <a:solidFill>
            <a:schemeClr val="accent5">
              <a:lumMod val="75000"/>
            </a:schemeClr>
          </a:solidFill>
        </p:spPr>
        <p:txBody>
          <a:bodyPr wrap="square" lIns="180000" rtlCol="0">
            <a:noAutofit/>
          </a:bodyPr>
          <a:lstStyle/>
          <a:p>
            <a:pPr>
              <a:spcAft>
                <a:spcPts val="600"/>
              </a:spcAft>
            </a:pPr>
            <a:r>
              <a:rPr lang="en-US" sz="1700" dirty="0">
                <a:solidFill>
                  <a:schemeClr val="bg1"/>
                </a:solidFill>
                <a:sym typeface="Wingdings" panose="05000000000000000000" pitchFamily="2" charset="2"/>
              </a:rPr>
              <a:t> Corrected using correlation between M1 temperatures and ECMWF model bias (O-B) every 12/24h; implemented since 20 April 2020 (</a:t>
            </a:r>
            <a:r>
              <a:rPr lang="en-US" sz="1700" u="sng" dirty="0">
                <a:solidFill>
                  <a:schemeClr val="bg1"/>
                </a:solidFill>
                <a:sym typeface="Wingdings" panose="05000000000000000000" pitchFamily="2" charset="2"/>
              </a:rPr>
              <a:t>using ground-return correction works with 10% lower performance</a:t>
            </a:r>
            <a:r>
              <a:rPr lang="en-US" sz="1700" dirty="0">
                <a:solidFill>
                  <a:schemeClr val="bg1"/>
                </a:solidFill>
                <a:sym typeface="Wingdings" panose="05000000000000000000" pitchFamily="2" charset="2"/>
              </a:rPr>
              <a:t>).</a:t>
            </a:r>
          </a:p>
        </p:txBody>
      </p:sp>
      <p:sp>
        <p:nvSpPr>
          <p:cNvPr id="15" name="Rechteck 14">
            <a:extLst>
              <a:ext uri="{FF2B5EF4-FFF2-40B4-BE49-F238E27FC236}">
                <a16:creationId xmlns:a16="http://schemas.microsoft.com/office/drawing/2014/main" id="{37764A3D-10FD-4E8E-8FC4-F05EB6D77E8C}"/>
              </a:ext>
            </a:extLst>
          </p:cNvPr>
          <p:cNvSpPr/>
          <p:nvPr/>
        </p:nvSpPr>
        <p:spPr>
          <a:xfrm>
            <a:off x="486140" y="2233913"/>
            <a:ext cx="2736000" cy="252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FAB1D584-BAD6-41A5-80DE-27394DB2BE01}"/>
              </a:ext>
            </a:extLst>
          </p:cNvPr>
          <p:cNvSpPr/>
          <p:nvPr/>
        </p:nvSpPr>
        <p:spPr>
          <a:xfrm>
            <a:off x="488065" y="2835843"/>
            <a:ext cx="2736000" cy="24655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499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19" grpId="0"/>
      <p:bldP spid="22" grpId="0" animBg="1"/>
      <p:bldP spid="1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a:extLst>
              <a:ext uri="{FF2B5EF4-FFF2-40B4-BE49-F238E27FC236}">
                <a16:creationId xmlns:a16="http://schemas.microsoft.com/office/drawing/2014/main" id="{3A69E069-DA67-4F6C-B305-33FD7B2D9B62}"/>
              </a:ext>
            </a:extLst>
          </p:cNvPr>
          <p:cNvSpPr txBox="1"/>
          <p:nvPr/>
        </p:nvSpPr>
        <p:spPr>
          <a:xfrm>
            <a:off x="283339" y="4447485"/>
            <a:ext cx="11908661" cy="1567238"/>
          </a:xfrm>
          <a:prstGeom prst="rect">
            <a:avLst/>
          </a:prstGeom>
          <a:solidFill>
            <a:schemeClr val="accent5">
              <a:lumMod val="75000"/>
            </a:schemeClr>
          </a:solidFill>
        </p:spPr>
        <p:txBody>
          <a:bodyPr wrap="square" lIns="180000" rtlCol="0">
            <a:noAutofit/>
          </a:bodyPr>
          <a:lstStyle/>
          <a:p>
            <a:pPr marL="285750" indent="-285750">
              <a:spcAft>
                <a:spcPts val="600"/>
              </a:spcAft>
              <a:buFont typeface="Arial" panose="020B0604020202020204" pitchFamily="34" charset="0"/>
              <a:buChar char="•"/>
            </a:pPr>
            <a:r>
              <a:rPr lang="en-US" dirty="0">
                <a:solidFill>
                  <a:schemeClr val="bg1"/>
                </a:solidFill>
              </a:rPr>
              <a:t>The reconstructed energies from the Pierre Auger Observatory allowed for </a:t>
            </a:r>
            <a:r>
              <a:rPr lang="en-US" b="1" dirty="0">
                <a:solidFill>
                  <a:schemeClr val="bg1"/>
                </a:solidFill>
              </a:rPr>
              <a:t>an independent assessment of the ALADIN laser performance </a:t>
            </a:r>
            <a:r>
              <a:rPr lang="en-US" dirty="0">
                <a:solidFill>
                  <a:schemeClr val="bg1"/>
                </a:solidFill>
              </a:rPr>
              <a:t>between 2019 and 2021 (FM-B laser). </a:t>
            </a:r>
          </a:p>
          <a:p>
            <a:pPr marL="285750" indent="-285750">
              <a:spcAft>
                <a:spcPts val="600"/>
              </a:spcAft>
              <a:buFont typeface="Arial" panose="020B0604020202020204" pitchFamily="34" charset="0"/>
              <a:buChar char="•"/>
            </a:pPr>
            <a:r>
              <a:rPr lang="en-US" dirty="0">
                <a:solidFill>
                  <a:schemeClr val="bg1"/>
                </a:solidFill>
              </a:rPr>
              <a:t>The ATM signal (Ray) </a:t>
            </a:r>
            <a:r>
              <a:rPr lang="en-US" b="1" dirty="0">
                <a:solidFill>
                  <a:schemeClr val="bg1"/>
                </a:solidFill>
              </a:rPr>
              <a:t>decreased by 70% </a:t>
            </a:r>
            <a:r>
              <a:rPr lang="en-US" dirty="0">
                <a:solidFill>
                  <a:schemeClr val="bg1"/>
                </a:solidFill>
              </a:rPr>
              <a:t>within 3 years </a:t>
            </a:r>
            <a:r>
              <a:rPr lang="en-US" dirty="0">
                <a:solidFill>
                  <a:schemeClr val="bg1"/>
                </a:solidFill>
                <a:sym typeface="Wingdings" panose="05000000000000000000" pitchFamily="2" charset="2"/>
              </a:rPr>
              <a:t> loss on the emit-path (between laser &amp; telescope) on optics unique to FM-B path (LIC/LID behind the laser as most probable causes).</a:t>
            </a:r>
          </a:p>
          <a:p>
            <a:pPr marL="285750" indent="-285750">
              <a:spcAft>
                <a:spcPts val="600"/>
              </a:spcAft>
              <a:buFont typeface="Arial" panose="020B0604020202020204" pitchFamily="34" charset="0"/>
              <a:buChar char="•"/>
            </a:pPr>
            <a:r>
              <a:rPr lang="en-US" dirty="0">
                <a:solidFill>
                  <a:schemeClr val="bg1"/>
                </a:solidFill>
                <a:sym typeface="Wingdings" panose="05000000000000000000" pitchFamily="2" charset="2"/>
              </a:rPr>
              <a:t> </a:t>
            </a:r>
            <a:r>
              <a:rPr lang="en-US" b="1" dirty="0">
                <a:solidFill>
                  <a:schemeClr val="bg1"/>
                </a:solidFill>
                <a:sym typeface="Wingdings" panose="05000000000000000000" pitchFamily="2" charset="2"/>
              </a:rPr>
              <a:t>UV laser energy was incrementally increased to &gt;100 mJ </a:t>
            </a:r>
            <a:r>
              <a:rPr lang="en-US" dirty="0">
                <a:solidFill>
                  <a:schemeClr val="bg1"/>
                </a:solidFill>
                <a:sym typeface="Wingdings" panose="05000000000000000000" pitchFamily="2" charset="2"/>
              </a:rPr>
              <a:t>to counteract the signal </a:t>
            </a:r>
            <a:r>
              <a:rPr lang="en-US">
                <a:solidFill>
                  <a:schemeClr val="bg1"/>
                </a:solidFill>
                <a:sym typeface="Wingdings" panose="05000000000000000000" pitchFamily="2" charset="2"/>
              </a:rPr>
              <a:t>loss.</a:t>
            </a:r>
            <a:endParaRPr lang="en-US" dirty="0">
              <a:solidFill>
                <a:schemeClr val="bg1"/>
              </a:solidFill>
            </a:endParaRP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Laser energy performance characterization </a:t>
            </a:r>
            <a:br>
              <a:rPr lang="en-US" b="0" dirty="0"/>
            </a:br>
            <a:r>
              <a:rPr lang="en-US" b="0" dirty="0"/>
              <a:t>“Cosmology meets Earth Observation”</a:t>
            </a:r>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6</a:t>
            </a:fld>
            <a:endParaRPr lang="de-DE"/>
          </a:p>
        </p:txBody>
      </p:sp>
      <p:sp>
        <p:nvSpPr>
          <p:cNvPr id="13" name="Textfeld 12">
            <a:extLst>
              <a:ext uri="{FF2B5EF4-FFF2-40B4-BE49-F238E27FC236}">
                <a16:creationId xmlns:a16="http://schemas.microsoft.com/office/drawing/2014/main" id="{0E18A725-9A94-4BF1-A862-D206C7215ED4}"/>
              </a:ext>
            </a:extLst>
          </p:cNvPr>
          <p:cNvSpPr txBox="1"/>
          <p:nvPr/>
        </p:nvSpPr>
        <p:spPr>
          <a:xfrm>
            <a:off x="288000" y="6012798"/>
            <a:ext cx="11908661" cy="533424"/>
          </a:xfrm>
          <a:prstGeom prst="rect">
            <a:avLst/>
          </a:prstGeom>
          <a:solidFill>
            <a:schemeClr val="accent5">
              <a:lumMod val="40000"/>
              <a:lumOff val="60000"/>
              <a:alpha val="50000"/>
            </a:schemeClr>
          </a:solidFill>
        </p:spPr>
        <p:txBody>
          <a:bodyPr wrap="square" lIns="360000" tIns="36000" rIns="360000" bIns="36000" rtlCol="0">
            <a:noAutofit/>
          </a:bodyPr>
          <a:lstStyle/>
          <a:p>
            <a:pPr marL="285750" indent="-285750">
              <a:buFont typeface="Arial" panose="020B0604020202020204" pitchFamily="34" charset="0"/>
              <a:buChar char="•"/>
            </a:pPr>
            <a:r>
              <a:rPr lang="en-US" sz="1400" dirty="0"/>
              <a:t>Pierre Auger Collaboration, et al., Optica, 2024: "Ground observations of a space laser for the assessment of its in-orbit performance”. </a:t>
            </a:r>
          </a:p>
          <a:p>
            <a:pPr marL="285750" indent="-285750">
              <a:buFont typeface="Arial" panose="020B0604020202020204" pitchFamily="34" charset="0"/>
              <a:buChar char="•"/>
            </a:pPr>
            <a:r>
              <a:rPr lang="en-US" sz="1400" dirty="0"/>
              <a:t>Lux et al., Appl. Opt., 2024: "Performance of the ultraviolet laser transmitter during ESA’s Doppler wind lidar mission Aeolus”. </a:t>
            </a:r>
          </a:p>
        </p:txBody>
      </p:sp>
      <p:pic>
        <p:nvPicPr>
          <p:cNvPr id="7" name="Grafik 6">
            <a:extLst>
              <a:ext uri="{FF2B5EF4-FFF2-40B4-BE49-F238E27FC236}">
                <a16:creationId xmlns:a16="http://schemas.microsoft.com/office/drawing/2014/main" id="{C282F12F-3786-4A70-84DD-12D3BB35B47B}"/>
              </a:ext>
            </a:extLst>
          </p:cNvPr>
          <p:cNvPicPr>
            <a:picLocks noChangeAspect="1"/>
          </p:cNvPicPr>
          <p:nvPr/>
        </p:nvPicPr>
        <p:blipFill rotWithShape="1">
          <a:blip r:embed="rId3"/>
          <a:srcRect l="20223" r="19906" b="15006"/>
          <a:stretch/>
        </p:blipFill>
        <p:spPr>
          <a:xfrm>
            <a:off x="392032" y="1207762"/>
            <a:ext cx="4938725" cy="3202790"/>
          </a:xfrm>
          <a:prstGeom prst="rect">
            <a:avLst/>
          </a:prstGeom>
        </p:spPr>
      </p:pic>
      <p:pic>
        <p:nvPicPr>
          <p:cNvPr id="5" name="Grafik 4">
            <a:extLst>
              <a:ext uri="{FF2B5EF4-FFF2-40B4-BE49-F238E27FC236}">
                <a16:creationId xmlns:a16="http://schemas.microsoft.com/office/drawing/2014/main" id="{5DF7DCEB-2E91-42B9-AB9B-A503B8A888AD}"/>
              </a:ext>
            </a:extLst>
          </p:cNvPr>
          <p:cNvPicPr>
            <a:picLocks noChangeAspect="1"/>
          </p:cNvPicPr>
          <p:nvPr/>
        </p:nvPicPr>
        <p:blipFill rotWithShape="1">
          <a:blip r:embed="rId4"/>
          <a:srcRect l="3125" r="2988" b="8485"/>
          <a:stretch/>
        </p:blipFill>
        <p:spPr>
          <a:xfrm>
            <a:off x="10075127" y="2333302"/>
            <a:ext cx="2020300" cy="2078004"/>
          </a:xfrm>
          <a:prstGeom prst="rect">
            <a:avLst/>
          </a:prstGeom>
        </p:spPr>
      </p:pic>
      <p:sp>
        <p:nvSpPr>
          <p:cNvPr id="14" name="Rechteck 13">
            <a:extLst>
              <a:ext uri="{FF2B5EF4-FFF2-40B4-BE49-F238E27FC236}">
                <a16:creationId xmlns:a16="http://schemas.microsoft.com/office/drawing/2014/main" id="{36ADA763-3CDF-4BEA-A551-F19D50ABDF6A}"/>
              </a:ext>
            </a:extLst>
          </p:cNvPr>
          <p:cNvSpPr/>
          <p:nvPr/>
        </p:nvSpPr>
        <p:spPr>
          <a:xfrm>
            <a:off x="5681404" y="1348472"/>
            <a:ext cx="6338012" cy="1477328"/>
          </a:xfrm>
          <a:prstGeom prst="rect">
            <a:avLst/>
          </a:prstGeom>
        </p:spPr>
        <p:txBody>
          <a:bodyPr wrap="square">
            <a:spAutoFit/>
          </a:bodyPr>
          <a:lstStyle/>
          <a:p>
            <a:pPr marR="0" lvl="0" algn="l" defTabSz="914400" rtl="0" eaLnBrk="1" fontAlgn="auto" latinLnBrk="0" hangingPunct="1">
              <a:lnSpc>
                <a:spcPct val="100000"/>
              </a:lnSpc>
              <a:spcBef>
                <a:spcPts val="1200"/>
              </a:spcBef>
              <a:spcAft>
                <a:spcPts val="0"/>
              </a:spcAft>
              <a:buClrTx/>
              <a:buSzTx/>
              <a:tabLst/>
              <a:defRPr/>
            </a:pPr>
            <a:r>
              <a:rPr lang="en-US" dirty="0">
                <a:latin typeface="Arial" panose="020B0604020202020204" pitchFamily="34" charset="0"/>
                <a:ea typeface="Calibri" panose="020F0502020204030204" pitchFamily="34" charset="0"/>
                <a:cs typeface="Arial" panose="020B0604020202020204" pitchFamily="34" charset="0"/>
              </a:rPr>
              <a:t>Cosmic rays are detected by secondary UV air showers in the atmosphere at the Pierre Auger Observatory (Argentina) </a:t>
            </a:r>
            <a:br>
              <a:rPr lang="en-US" dirty="0">
                <a:latin typeface="Arial" panose="020B0604020202020204" pitchFamily="34" charset="0"/>
                <a:ea typeface="Calibri" panose="020F0502020204030204" pitchFamily="34" charset="0"/>
                <a:cs typeface="Arial" panose="020B0604020202020204" pitchFamily="34" charset="0"/>
              </a:rPr>
            </a:br>
            <a:r>
              <a:rPr lang="en-US" b="1" dirty="0">
                <a:solidFill>
                  <a:srgbClr val="3B98CB"/>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kumimoji="0" lang="en-US" b="1" u="none" strike="noStrike" kern="1200" cap="none" spc="0" normalizeH="0" baseline="0" noProof="0" dirty="0">
                <a:ln>
                  <a:noFill/>
                </a:ln>
                <a:solidFill>
                  <a:srgbClr val="3B98CB"/>
                </a:solidFill>
                <a:effectLst/>
                <a:uLnTx/>
                <a:uFillTx/>
                <a:latin typeface="Arial" panose="020B0604020202020204" pitchFamily="34" charset="0"/>
                <a:ea typeface="Calibri" panose="020F0502020204030204" pitchFamily="34" charset="0"/>
                <a:cs typeface="Arial" panose="020B0604020202020204" pitchFamily="34" charset="0"/>
              </a:rPr>
              <a:t>First measurements of a space-borne UV laser beam by an Earth-based cosmic </a:t>
            </a:r>
            <a:r>
              <a:rPr lang="en-US" b="1" dirty="0">
                <a:solidFill>
                  <a:srgbClr val="3B98CB"/>
                </a:solidFill>
                <a:latin typeface="Arial" panose="020B0604020202020204" pitchFamily="34" charset="0"/>
                <a:ea typeface="Calibri" panose="020F0502020204030204" pitchFamily="34" charset="0"/>
                <a:cs typeface="Arial" panose="020B0604020202020204" pitchFamily="34" charset="0"/>
              </a:rPr>
              <a:t>particle </a:t>
            </a:r>
            <a:r>
              <a:rPr kumimoji="0" lang="en-US" b="1" u="none" strike="noStrike" kern="1200" cap="none" spc="0" normalizeH="0" baseline="0" noProof="0" dirty="0">
                <a:ln>
                  <a:noFill/>
                </a:ln>
                <a:solidFill>
                  <a:srgbClr val="3B98CB"/>
                </a:solidFill>
                <a:effectLst/>
                <a:uLnTx/>
                <a:uFillTx/>
                <a:latin typeface="Arial" panose="020B0604020202020204" pitchFamily="34" charset="0"/>
                <a:ea typeface="Calibri" panose="020F0502020204030204" pitchFamily="34" charset="0"/>
                <a:cs typeface="Arial" panose="020B0604020202020204" pitchFamily="34" charset="0"/>
              </a:rPr>
              <a:t>observatory as</a:t>
            </a:r>
            <a:r>
              <a:rPr kumimoji="0" lang="en-US" b="1" u="none" strike="noStrike" kern="1200" cap="none" spc="0" normalizeH="0" noProof="0" dirty="0">
                <a:ln>
                  <a:noFill/>
                </a:ln>
                <a:solidFill>
                  <a:srgbClr val="3B98CB"/>
                </a:solidFill>
                <a:effectLst/>
                <a:uLnTx/>
                <a:uFillTx/>
                <a:latin typeface="Arial" panose="020B0604020202020204" pitchFamily="34" charset="0"/>
                <a:ea typeface="Calibri" panose="020F0502020204030204" pitchFamily="34" charset="0"/>
                <a:cs typeface="Arial" panose="020B0604020202020204" pitchFamily="34" charset="0"/>
              </a:rPr>
              <a:t> support of the Aeolus mission:</a:t>
            </a:r>
          </a:p>
        </p:txBody>
      </p:sp>
      <p:sp>
        <p:nvSpPr>
          <p:cNvPr id="16" name="Rechteck 15">
            <a:extLst>
              <a:ext uri="{FF2B5EF4-FFF2-40B4-BE49-F238E27FC236}">
                <a16:creationId xmlns:a16="http://schemas.microsoft.com/office/drawing/2014/main" id="{08B97AB0-36DF-47E6-8DF9-4BF02C9AB125}"/>
              </a:ext>
            </a:extLst>
          </p:cNvPr>
          <p:cNvSpPr/>
          <p:nvPr/>
        </p:nvSpPr>
        <p:spPr>
          <a:xfrm>
            <a:off x="5398850" y="2848660"/>
            <a:ext cx="5398851" cy="1400383"/>
          </a:xfrm>
          <a:prstGeom prst="rect">
            <a:avLst/>
          </a:prstGeom>
        </p:spPr>
        <p:txBody>
          <a:bodyPr wrap="square">
            <a:spAutoFit/>
          </a:bodyPr>
          <a:lstStyle/>
          <a:p>
            <a:pPr marL="285750" lvl="0" indent="-285750">
              <a:spcBef>
                <a:spcPts val="300"/>
              </a:spcBef>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Accurate determination of the laser beam </a:t>
            </a:r>
            <a:r>
              <a:rPr lang="en-US" sz="1600" b="1" dirty="0">
                <a:latin typeface="Arial" panose="020B0604020202020204" pitchFamily="34" charset="0"/>
                <a:ea typeface="Calibri" panose="020F0502020204030204" pitchFamily="34" charset="0"/>
                <a:cs typeface="Arial" panose="020B0604020202020204" pitchFamily="34" charset="0"/>
              </a:rPr>
              <a:t>ground track</a:t>
            </a:r>
            <a:r>
              <a:rPr lang="en-US" sz="1600" dirty="0">
                <a:latin typeface="Arial" panose="020B0604020202020204" pitchFamily="34" charset="0"/>
                <a:ea typeface="Calibri" panose="020F0502020204030204" pitchFamily="34" charset="0"/>
                <a:cs typeface="Arial" panose="020B0604020202020204" pitchFamily="34" charset="0"/>
              </a:rPr>
              <a:t> per shot (within 200 m)</a:t>
            </a:r>
          </a:p>
          <a:p>
            <a:pPr marL="285750" lvl="0" indent="-285750">
              <a:spcBef>
                <a:spcPts val="300"/>
              </a:spcBef>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Independent measurement of the emitted </a:t>
            </a:r>
            <a:r>
              <a:rPr lang="en-US" sz="1600" b="1" dirty="0">
                <a:latin typeface="Arial" panose="020B0604020202020204" pitchFamily="34" charset="0"/>
                <a:ea typeface="Calibri" panose="020F0502020204030204" pitchFamily="34" charset="0"/>
                <a:cs typeface="Arial" panose="020B0604020202020204" pitchFamily="34" charset="0"/>
              </a:rPr>
              <a:t>laser energy at the output of the telescope</a:t>
            </a:r>
          </a:p>
          <a:p>
            <a:pPr marL="285750" lvl="0" indent="-285750">
              <a:spcBef>
                <a:spcPts val="300"/>
              </a:spcBef>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Same approach is used now for </a:t>
            </a:r>
            <a:r>
              <a:rPr lang="en-US" sz="1600" b="1" dirty="0">
                <a:latin typeface="Arial" panose="020B0604020202020204" pitchFamily="34" charset="0"/>
                <a:ea typeface="Calibri" panose="020F0502020204030204" pitchFamily="34" charset="0"/>
                <a:cs typeface="Arial" panose="020B0604020202020204" pitchFamily="34" charset="0"/>
              </a:rPr>
              <a:t>EarthCARE</a:t>
            </a:r>
          </a:p>
        </p:txBody>
      </p:sp>
      <p:pic>
        <p:nvPicPr>
          <p:cNvPr id="15" name="Grafik 14">
            <a:extLst>
              <a:ext uri="{FF2B5EF4-FFF2-40B4-BE49-F238E27FC236}">
                <a16:creationId xmlns:a16="http://schemas.microsoft.com/office/drawing/2014/main" id="{A9C1D7A4-1BED-4134-9E00-DC3D7A21631C}"/>
              </a:ext>
            </a:extLst>
          </p:cNvPr>
          <p:cNvPicPr>
            <a:picLocks noChangeAspect="1"/>
          </p:cNvPicPr>
          <p:nvPr/>
        </p:nvPicPr>
        <p:blipFill rotWithShape="1">
          <a:blip r:embed="rId5">
            <a:extLst>
              <a:ext uri="{28A0092B-C50C-407E-A947-70E740481C1C}">
                <a14:useLocalDpi xmlns:a14="http://schemas.microsoft.com/office/drawing/2010/main" val="0"/>
              </a:ext>
            </a:extLst>
          </a:blip>
          <a:srcRect l="-21" t="7502" r="21" b="4969"/>
          <a:stretch/>
        </p:blipFill>
        <p:spPr>
          <a:xfrm>
            <a:off x="9062532" y="103743"/>
            <a:ext cx="1809788" cy="1188063"/>
          </a:xfrm>
          <a:prstGeom prst="rect">
            <a:avLst/>
          </a:prstGeom>
        </p:spPr>
      </p:pic>
    </p:spTree>
    <p:extLst>
      <p:ext uri="{BB962C8B-B14F-4D97-AF65-F5344CB8AC3E}">
        <p14:creationId xmlns:p14="http://schemas.microsoft.com/office/powerpoint/2010/main" val="33205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a:extLst>
              <a:ext uri="{FF2B5EF4-FFF2-40B4-BE49-F238E27FC236}">
                <a16:creationId xmlns:a16="http://schemas.microsoft.com/office/drawing/2014/main" id="{3A69E069-DA67-4F6C-B305-33FD7B2D9B62}"/>
              </a:ext>
            </a:extLst>
          </p:cNvPr>
          <p:cNvSpPr txBox="1"/>
          <p:nvPr/>
        </p:nvSpPr>
        <p:spPr>
          <a:xfrm>
            <a:off x="462076" y="5292903"/>
            <a:ext cx="11596252" cy="985286"/>
          </a:xfrm>
          <a:prstGeom prst="rect">
            <a:avLst/>
          </a:prstGeom>
          <a:solidFill>
            <a:schemeClr val="accent5">
              <a:lumMod val="75000"/>
            </a:schemeClr>
          </a:solidFill>
        </p:spPr>
        <p:txBody>
          <a:bodyPr wrap="square" lIns="180000" rtlCol="0">
            <a:noAutofit/>
          </a:bodyPr>
          <a:lstStyle/>
          <a:p>
            <a:pPr marL="285750" indent="-285750">
              <a:spcAft>
                <a:spcPts val="600"/>
              </a:spcAft>
              <a:buFont typeface="Arial" panose="020B0604020202020204" pitchFamily="34" charset="0"/>
              <a:buChar char="•"/>
            </a:pPr>
            <a:r>
              <a:rPr lang="en-US" dirty="0">
                <a:solidFill>
                  <a:schemeClr val="bg1"/>
                </a:solidFill>
              </a:rPr>
              <a:t>Frequency stability is </a:t>
            </a:r>
            <a:r>
              <a:rPr lang="en-US" b="1" dirty="0">
                <a:solidFill>
                  <a:schemeClr val="accent2">
                    <a:lumMod val="75000"/>
                  </a:schemeClr>
                </a:solidFill>
              </a:rPr>
              <a:t>better than 10 MHz</a:t>
            </a:r>
          </a:p>
          <a:p>
            <a:pPr marL="285750" indent="-285750">
              <a:spcAft>
                <a:spcPts val="600"/>
              </a:spcAft>
              <a:buFont typeface="Arial" panose="020B0604020202020204" pitchFamily="34" charset="0"/>
              <a:buChar char="•"/>
            </a:pPr>
            <a:r>
              <a:rPr lang="en-US" dirty="0">
                <a:solidFill>
                  <a:schemeClr val="bg1"/>
                </a:solidFill>
              </a:rPr>
              <a:t>Critical rotation speeds of the satellite’s reaction wheels led to enhanced noise of up to 150 MHz (pulse to pulse) and 30 MHz rms, with no obvious impact on the wind error (small percentage of wind measurements).</a:t>
            </a:r>
          </a:p>
          <a:p>
            <a:pPr marL="285750" indent="-285750">
              <a:spcAft>
                <a:spcPts val="600"/>
              </a:spcAft>
              <a:buFont typeface="Arial" panose="020B0604020202020204" pitchFamily="34" charset="0"/>
              <a:buChar char="•"/>
            </a:pPr>
            <a:endParaRPr lang="en-US" dirty="0">
              <a:solidFill>
                <a:schemeClr val="bg1"/>
              </a:solidFill>
            </a:endParaRP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Laser frequency stability characterization  </a:t>
            </a:r>
            <a:br>
              <a:rPr lang="en-US" b="0" dirty="0"/>
            </a:br>
            <a:endParaRPr lang="en-US" b="0" dirty="0"/>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7</a:t>
            </a:fld>
            <a:endParaRPr lang="de-DE"/>
          </a:p>
        </p:txBody>
      </p:sp>
      <p:sp>
        <p:nvSpPr>
          <p:cNvPr id="11" name="Textfeld 10">
            <a:extLst>
              <a:ext uri="{FF2B5EF4-FFF2-40B4-BE49-F238E27FC236}">
                <a16:creationId xmlns:a16="http://schemas.microsoft.com/office/drawing/2014/main" id="{D5DC9F4D-F0A5-4D4B-B951-0920029786AA}"/>
              </a:ext>
            </a:extLst>
          </p:cNvPr>
          <p:cNvSpPr txBox="1"/>
          <p:nvPr/>
        </p:nvSpPr>
        <p:spPr>
          <a:xfrm>
            <a:off x="288000" y="6278189"/>
            <a:ext cx="11908661" cy="288147"/>
          </a:xfrm>
          <a:prstGeom prst="rect">
            <a:avLst/>
          </a:prstGeom>
          <a:solidFill>
            <a:schemeClr val="accent5">
              <a:lumMod val="40000"/>
              <a:lumOff val="60000"/>
              <a:alpha val="50000"/>
            </a:schemeClr>
          </a:solidFill>
        </p:spPr>
        <p:txBody>
          <a:bodyPr wrap="square" lIns="360000" tIns="36000" rIns="360000" bIns="36000" rtlCol="0">
            <a:spAutoFit/>
          </a:bodyPr>
          <a:lstStyle/>
          <a:p>
            <a:pPr marL="285750" indent="-285750">
              <a:buFont typeface="Arial" panose="020B0604020202020204" pitchFamily="34" charset="0"/>
              <a:buChar char="•"/>
            </a:pPr>
            <a:r>
              <a:rPr lang="en-US" sz="1400" dirty="0"/>
              <a:t>Lux et al. AMT, 2021: “ALADIN laser frequency stability and its impact on the Aeolus wind error”.</a:t>
            </a:r>
          </a:p>
        </p:txBody>
      </p:sp>
      <p:pic>
        <p:nvPicPr>
          <p:cNvPr id="15" name="Grafik 14">
            <a:extLst>
              <a:ext uri="{FF2B5EF4-FFF2-40B4-BE49-F238E27FC236}">
                <a16:creationId xmlns:a16="http://schemas.microsoft.com/office/drawing/2014/main" id="{0290D048-CCAE-4359-9717-9619052C099F}"/>
              </a:ext>
            </a:extLst>
          </p:cNvPr>
          <p:cNvPicPr>
            <a:picLocks noChangeAspect="1"/>
          </p:cNvPicPr>
          <p:nvPr/>
        </p:nvPicPr>
        <p:blipFill rotWithShape="1">
          <a:blip r:embed="rId3"/>
          <a:srcRect l="4698" r="5705" b="14872"/>
          <a:stretch/>
        </p:blipFill>
        <p:spPr>
          <a:xfrm>
            <a:off x="582263" y="3559592"/>
            <a:ext cx="2848514" cy="1675052"/>
          </a:xfrm>
          <a:prstGeom prst="rect">
            <a:avLst/>
          </a:prstGeom>
        </p:spPr>
      </p:pic>
      <p:pic>
        <p:nvPicPr>
          <p:cNvPr id="17" name="Grafik 16">
            <a:extLst>
              <a:ext uri="{FF2B5EF4-FFF2-40B4-BE49-F238E27FC236}">
                <a16:creationId xmlns:a16="http://schemas.microsoft.com/office/drawing/2014/main" id="{530E10F1-992B-48FC-9518-8EE165BF10FC}"/>
              </a:ext>
            </a:extLst>
          </p:cNvPr>
          <p:cNvPicPr>
            <a:picLocks noChangeAspect="1"/>
          </p:cNvPicPr>
          <p:nvPr/>
        </p:nvPicPr>
        <p:blipFill>
          <a:blip r:embed="rId4"/>
          <a:stretch>
            <a:fillRect/>
          </a:stretch>
        </p:blipFill>
        <p:spPr>
          <a:xfrm>
            <a:off x="3691196" y="1634902"/>
            <a:ext cx="4897217" cy="3621360"/>
          </a:xfrm>
          <a:prstGeom prst="rect">
            <a:avLst/>
          </a:prstGeom>
        </p:spPr>
      </p:pic>
      <p:pic>
        <p:nvPicPr>
          <p:cNvPr id="18" name="Grafik 17">
            <a:extLst>
              <a:ext uri="{FF2B5EF4-FFF2-40B4-BE49-F238E27FC236}">
                <a16:creationId xmlns:a16="http://schemas.microsoft.com/office/drawing/2014/main" id="{F3934D03-E325-43FC-939D-92F66584B0FE}"/>
              </a:ext>
            </a:extLst>
          </p:cNvPr>
          <p:cNvPicPr>
            <a:picLocks noChangeAspect="1"/>
          </p:cNvPicPr>
          <p:nvPr/>
        </p:nvPicPr>
        <p:blipFill>
          <a:blip r:embed="rId5"/>
          <a:stretch>
            <a:fillRect/>
          </a:stretch>
        </p:blipFill>
        <p:spPr>
          <a:xfrm>
            <a:off x="8811494" y="1940474"/>
            <a:ext cx="3096000" cy="1847888"/>
          </a:xfrm>
          <a:prstGeom prst="rect">
            <a:avLst/>
          </a:prstGeom>
        </p:spPr>
      </p:pic>
      <p:sp>
        <p:nvSpPr>
          <p:cNvPr id="10" name="Rechteck 9">
            <a:extLst>
              <a:ext uri="{FF2B5EF4-FFF2-40B4-BE49-F238E27FC236}">
                <a16:creationId xmlns:a16="http://schemas.microsoft.com/office/drawing/2014/main" id="{BCE85F7E-5B43-417A-95CB-789390B3CEB8}"/>
              </a:ext>
            </a:extLst>
          </p:cNvPr>
          <p:cNvSpPr/>
          <p:nvPr/>
        </p:nvSpPr>
        <p:spPr>
          <a:xfrm>
            <a:off x="485775" y="1699661"/>
            <a:ext cx="3045600" cy="1754326"/>
          </a:xfrm>
          <a:prstGeom prst="rect">
            <a:avLst/>
          </a:prstGeom>
        </p:spPr>
        <p:txBody>
          <a:bodyPr wrap="square">
            <a:spAutoFit/>
          </a:bodyPr>
          <a:lstStyle/>
          <a:p>
            <a:pPr algn="ctr">
              <a:spcAft>
                <a:spcPts val="300"/>
              </a:spcAft>
            </a:pPr>
            <a:r>
              <a:rPr lang="en-US" dirty="0"/>
              <a:t>The internal reference signal together with the Fizeau interferometer are used as a wavemeter </a:t>
            </a:r>
            <a:br>
              <a:rPr lang="en-US" dirty="0"/>
            </a:br>
            <a:r>
              <a:rPr lang="en-US" dirty="0">
                <a:sym typeface="Wingdings" panose="05000000000000000000" pitchFamily="2" charset="2"/>
              </a:rPr>
              <a:t> </a:t>
            </a:r>
            <a:r>
              <a:rPr lang="en-US" b="1" dirty="0">
                <a:sym typeface="Wingdings" panose="05000000000000000000" pitchFamily="2" charset="2"/>
              </a:rPr>
              <a:t>frequency stability from shot-to-shot</a:t>
            </a:r>
            <a:endParaRPr lang="en-US" b="1" dirty="0"/>
          </a:p>
        </p:txBody>
      </p:sp>
      <p:sp>
        <p:nvSpPr>
          <p:cNvPr id="13" name="Rechteck 12">
            <a:extLst>
              <a:ext uri="{FF2B5EF4-FFF2-40B4-BE49-F238E27FC236}">
                <a16:creationId xmlns:a16="http://schemas.microsoft.com/office/drawing/2014/main" id="{53DF8346-9674-4F21-941B-B39EB8390A2A}"/>
              </a:ext>
            </a:extLst>
          </p:cNvPr>
          <p:cNvSpPr/>
          <p:nvPr/>
        </p:nvSpPr>
        <p:spPr>
          <a:xfrm>
            <a:off x="462078" y="1217641"/>
            <a:ext cx="3069297" cy="4075262"/>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a:extLst>
              <a:ext uri="{FF2B5EF4-FFF2-40B4-BE49-F238E27FC236}">
                <a16:creationId xmlns:a16="http://schemas.microsoft.com/office/drawing/2014/main" id="{480B7CFB-F92D-484E-864E-5D5BBF386B69}"/>
              </a:ext>
            </a:extLst>
          </p:cNvPr>
          <p:cNvSpPr/>
          <p:nvPr/>
        </p:nvSpPr>
        <p:spPr>
          <a:xfrm>
            <a:off x="462075" y="1231769"/>
            <a:ext cx="3069297" cy="369332"/>
          </a:xfrm>
          <a:prstGeom prst="rect">
            <a:avLst/>
          </a:prstGeom>
        </p:spPr>
        <p:txBody>
          <a:bodyPr wrap="square">
            <a:spAutoFit/>
          </a:bodyPr>
          <a:lstStyle/>
          <a:p>
            <a:pPr algn="ctr">
              <a:spcAft>
                <a:spcPts val="300"/>
              </a:spcAft>
            </a:pPr>
            <a:r>
              <a:rPr lang="en-US" b="1" dirty="0"/>
              <a:t>ALADIN as wavemeter</a:t>
            </a:r>
          </a:p>
        </p:txBody>
      </p:sp>
      <p:sp>
        <p:nvSpPr>
          <p:cNvPr id="19" name="Rechteck 18">
            <a:extLst>
              <a:ext uri="{FF2B5EF4-FFF2-40B4-BE49-F238E27FC236}">
                <a16:creationId xmlns:a16="http://schemas.microsoft.com/office/drawing/2014/main" id="{3E991C52-108E-479A-9826-A152EA6B6A69}"/>
              </a:ext>
            </a:extLst>
          </p:cNvPr>
          <p:cNvSpPr/>
          <p:nvPr/>
        </p:nvSpPr>
        <p:spPr>
          <a:xfrm>
            <a:off x="3626592" y="1217641"/>
            <a:ext cx="5054420" cy="4075262"/>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E3FF6361-A0F6-493F-BA4D-8638B300E643}"/>
              </a:ext>
            </a:extLst>
          </p:cNvPr>
          <p:cNvSpPr/>
          <p:nvPr/>
        </p:nvSpPr>
        <p:spPr>
          <a:xfrm>
            <a:off x="3626591" y="1228974"/>
            <a:ext cx="5054420" cy="369332"/>
          </a:xfrm>
          <a:prstGeom prst="rect">
            <a:avLst/>
          </a:prstGeom>
        </p:spPr>
        <p:txBody>
          <a:bodyPr wrap="square" lIns="36000" rIns="36000">
            <a:spAutoFit/>
          </a:bodyPr>
          <a:lstStyle/>
          <a:p>
            <a:r>
              <a:rPr lang="en-US" b="1" dirty="0"/>
              <a:t> Laser frequency fluctuations along one orbit</a:t>
            </a:r>
            <a:endParaRPr lang="de-DE" b="1" dirty="0"/>
          </a:p>
        </p:txBody>
      </p:sp>
      <p:sp>
        <p:nvSpPr>
          <p:cNvPr id="5" name="Rechteck 4">
            <a:extLst>
              <a:ext uri="{FF2B5EF4-FFF2-40B4-BE49-F238E27FC236}">
                <a16:creationId xmlns:a16="http://schemas.microsoft.com/office/drawing/2014/main" id="{323BED38-A2F6-4A6E-BD8A-E28E1FCFC834}"/>
              </a:ext>
            </a:extLst>
          </p:cNvPr>
          <p:cNvSpPr/>
          <p:nvPr/>
        </p:nvSpPr>
        <p:spPr>
          <a:xfrm>
            <a:off x="4138790" y="1739969"/>
            <a:ext cx="720000" cy="258380"/>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C270904-3F60-40F7-83A9-CAD8E5986C21}"/>
              </a:ext>
            </a:extLst>
          </p:cNvPr>
          <p:cNvSpPr/>
          <p:nvPr/>
        </p:nvSpPr>
        <p:spPr>
          <a:xfrm>
            <a:off x="5737184" y="3529982"/>
            <a:ext cx="828000" cy="258380"/>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CE1D86A-FBB2-41C8-8E10-1533D9646F6A}"/>
              </a:ext>
            </a:extLst>
          </p:cNvPr>
          <p:cNvSpPr/>
          <p:nvPr/>
        </p:nvSpPr>
        <p:spPr>
          <a:xfrm>
            <a:off x="8745614" y="1217640"/>
            <a:ext cx="3216347" cy="4075262"/>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D8A1FE99-92DB-407E-8265-5DBF06E3A8E3}"/>
              </a:ext>
            </a:extLst>
          </p:cNvPr>
          <p:cNvSpPr/>
          <p:nvPr/>
        </p:nvSpPr>
        <p:spPr>
          <a:xfrm>
            <a:off x="8745611" y="1232610"/>
            <a:ext cx="3216350" cy="646331"/>
          </a:xfrm>
          <a:prstGeom prst="rect">
            <a:avLst/>
          </a:prstGeom>
        </p:spPr>
        <p:txBody>
          <a:bodyPr wrap="square">
            <a:spAutoFit/>
          </a:bodyPr>
          <a:lstStyle/>
          <a:p>
            <a:pPr algn="ctr"/>
            <a:r>
              <a:rPr lang="en-US" b="1" dirty="0"/>
              <a:t>Wind observations with enhanced frequency noise</a:t>
            </a:r>
            <a:endParaRPr lang="de-DE" b="1" dirty="0"/>
          </a:p>
        </p:txBody>
      </p:sp>
      <p:sp>
        <p:nvSpPr>
          <p:cNvPr id="7" name="Rechteck 6">
            <a:extLst>
              <a:ext uri="{FF2B5EF4-FFF2-40B4-BE49-F238E27FC236}">
                <a16:creationId xmlns:a16="http://schemas.microsoft.com/office/drawing/2014/main" id="{347519D5-A6DB-4934-8C99-26289D470649}"/>
              </a:ext>
            </a:extLst>
          </p:cNvPr>
          <p:cNvSpPr/>
          <p:nvPr/>
        </p:nvSpPr>
        <p:spPr>
          <a:xfrm>
            <a:off x="8745612" y="3823194"/>
            <a:ext cx="3216347" cy="1477328"/>
          </a:xfrm>
          <a:prstGeom prst="rect">
            <a:avLst/>
          </a:prstGeom>
        </p:spPr>
        <p:txBody>
          <a:bodyPr wrap="square">
            <a:spAutoFit/>
          </a:bodyPr>
          <a:lstStyle/>
          <a:p>
            <a:pPr marL="173038" indent="-173038">
              <a:buFont typeface="Arial" panose="020B0604020202020204" pitchFamily="34" charset="0"/>
              <a:buChar char="•"/>
            </a:pPr>
            <a:r>
              <a:rPr lang="en-US" dirty="0"/>
              <a:t>Dependency on geolocation</a:t>
            </a:r>
            <a:br>
              <a:rPr lang="en-US" dirty="0"/>
            </a:br>
            <a:r>
              <a:rPr lang="en-US" dirty="0">
                <a:sym typeface="Wingdings" panose="05000000000000000000" pitchFamily="2" charset="2"/>
              </a:rPr>
              <a:t> regions </a:t>
            </a:r>
            <a:r>
              <a:rPr lang="en-US" dirty="0"/>
              <a:t>with critical rotation speeds of the satellite’s reaction wheels</a:t>
            </a:r>
            <a:br>
              <a:rPr lang="en-US" dirty="0"/>
            </a:br>
            <a:r>
              <a:rPr lang="en-US" dirty="0">
                <a:sym typeface="Wingdings" panose="05000000000000000000" pitchFamily="2" charset="2"/>
              </a:rPr>
              <a:t> </a:t>
            </a:r>
            <a:r>
              <a:rPr lang="en-US" dirty="0"/>
              <a:t>micro-vibrations</a:t>
            </a:r>
            <a:endParaRPr lang="de-DE" dirty="0"/>
          </a:p>
        </p:txBody>
      </p:sp>
    </p:spTree>
    <p:extLst>
      <p:ext uri="{BB962C8B-B14F-4D97-AF65-F5344CB8AC3E}">
        <p14:creationId xmlns:p14="http://schemas.microsoft.com/office/powerpoint/2010/main" val="24041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4" grpId="0"/>
      <p:bldP spid="5" grpId="0" animBg="1"/>
      <p:bldP spid="21" grpId="0" animBg="1"/>
      <p:bldP spid="22"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679409D-023A-4370-902F-E231A1DA4CDD}"/>
              </a:ext>
            </a:extLst>
          </p:cNvPr>
          <p:cNvSpPr/>
          <p:nvPr/>
        </p:nvSpPr>
        <p:spPr>
          <a:xfrm>
            <a:off x="5570100" y="1661343"/>
            <a:ext cx="6488222" cy="923330"/>
          </a:xfrm>
          <a:prstGeom prst="rect">
            <a:avLst/>
          </a:prstGeom>
        </p:spPr>
        <p:txBody>
          <a:bodyPr wrap="square" lIns="252000" rIns="252000">
            <a:spAutoFit/>
          </a:bodyPr>
          <a:lstStyle/>
          <a:p>
            <a:pPr>
              <a:spcAft>
                <a:spcPts val="1200"/>
              </a:spcAft>
            </a:pPr>
            <a:r>
              <a:rPr lang="en-US" dirty="0"/>
              <a:t>The quantum limited accuracy </a:t>
            </a:r>
            <a:r>
              <a:rPr lang="el-GR" b="1" i="1" dirty="0"/>
              <a:t>δ</a:t>
            </a:r>
            <a:r>
              <a:rPr lang="en-US" b="1" i="1" dirty="0"/>
              <a:t>f</a:t>
            </a:r>
            <a:r>
              <a:rPr lang="en-US" b="1" dirty="0"/>
              <a:t> for the Mie-channel </a:t>
            </a:r>
            <a:r>
              <a:rPr lang="en-US" dirty="0"/>
              <a:t>is given by the </a:t>
            </a:r>
            <a:r>
              <a:rPr lang="en-US" b="1" dirty="0"/>
              <a:t>Cramer-Rao lower bound </a:t>
            </a:r>
            <a:r>
              <a:rPr lang="en-US" dirty="0"/>
              <a:t>(approx. for negligible background </a:t>
            </a:r>
            <a:r>
              <a:rPr lang="en-US" dirty="0">
                <a:sym typeface="Wingdings" panose="05000000000000000000" pitchFamily="2" charset="2"/>
              </a:rPr>
              <a:t> only shot-noise of the signal)</a:t>
            </a:r>
            <a:r>
              <a:rPr lang="en-US" dirty="0"/>
              <a:t>:</a:t>
            </a:r>
            <a:endParaRPr lang="en-US" dirty="0">
              <a:sym typeface="Wingdings" panose="05000000000000000000" pitchFamily="2" charset="2"/>
            </a:endParaRPr>
          </a:p>
        </p:txBody>
      </p:sp>
      <p:sp>
        <p:nvSpPr>
          <p:cNvPr id="27" name="Textfeld 26">
            <a:extLst>
              <a:ext uri="{FF2B5EF4-FFF2-40B4-BE49-F238E27FC236}">
                <a16:creationId xmlns:a16="http://schemas.microsoft.com/office/drawing/2014/main" id="{3A69E069-DA67-4F6C-B305-33FD7B2D9B62}"/>
              </a:ext>
            </a:extLst>
          </p:cNvPr>
          <p:cNvSpPr txBox="1"/>
          <p:nvPr/>
        </p:nvSpPr>
        <p:spPr>
          <a:xfrm>
            <a:off x="462076" y="4063298"/>
            <a:ext cx="4964031" cy="2079721"/>
          </a:xfrm>
          <a:prstGeom prst="rect">
            <a:avLst/>
          </a:prstGeom>
          <a:solidFill>
            <a:schemeClr val="accent5">
              <a:lumMod val="75000"/>
            </a:schemeClr>
          </a:solidFill>
        </p:spPr>
        <p:txBody>
          <a:bodyPr wrap="square" lIns="180000" tIns="144000" rtlCol="0">
            <a:noAutofit/>
          </a:bodyPr>
          <a:lstStyle/>
          <a:p>
            <a:pPr marL="174625" indent="-174625">
              <a:spcAft>
                <a:spcPts val="600"/>
              </a:spcAft>
              <a:buFont typeface="Arial" panose="020B0604020202020204" pitchFamily="34" charset="0"/>
              <a:buChar char="•"/>
            </a:pPr>
            <a:r>
              <a:rPr lang="en-US" sz="1700" dirty="0">
                <a:solidFill>
                  <a:schemeClr val="bg1"/>
                </a:solidFill>
              </a:rPr>
              <a:t>For a precise fringe measurement and </a:t>
            </a:r>
            <a:r>
              <a:rPr lang="en-US" sz="1700" dirty="0" err="1">
                <a:solidFill>
                  <a:schemeClr val="bg1"/>
                </a:solidFill>
              </a:rPr>
              <a:t>charact</a:t>
            </a:r>
            <a:r>
              <a:rPr lang="en-US" sz="1700" dirty="0">
                <a:solidFill>
                  <a:schemeClr val="bg1"/>
                </a:solidFill>
              </a:rPr>
              <a:t>-erization, a method for correcting the </a:t>
            </a:r>
            <a:r>
              <a:rPr lang="en-US" sz="1700" dirty="0" err="1">
                <a:solidFill>
                  <a:schemeClr val="bg1"/>
                </a:solidFill>
              </a:rPr>
              <a:t>illumi</a:t>
            </a:r>
            <a:r>
              <a:rPr lang="en-US" sz="1700" dirty="0">
                <a:solidFill>
                  <a:schemeClr val="bg1"/>
                </a:solidFill>
              </a:rPr>
              <a:t>-nation fct. was developed (fringe imaging). </a:t>
            </a:r>
          </a:p>
          <a:p>
            <a:pPr marL="174625" indent="-174625">
              <a:spcAft>
                <a:spcPts val="600"/>
              </a:spcAft>
              <a:buFont typeface="Arial" panose="020B0604020202020204" pitchFamily="34" charset="0"/>
              <a:buChar char="•"/>
            </a:pPr>
            <a:r>
              <a:rPr lang="en-US" sz="1700" dirty="0">
                <a:solidFill>
                  <a:schemeClr val="bg1"/>
                </a:solidFill>
              </a:rPr>
              <a:t>Fringe follows a </a:t>
            </a:r>
            <a:r>
              <a:rPr lang="en-US" sz="1700" b="1" dirty="0">
                <a:solidFill>
                  <a:schemeClr val="bg1"/>
                </a:solidFill>
              </a:rPr>
              <a:t>Voigt</a:t>
            </a:r>
            <a:r>
              <a:rPr lang="en-US" sz="1700" dirty="0">
                <a:solidFill>
                  <a:schemeClr val="bg1"/>
                </a:solidFill>
              </a:rPr>
              <a:t> spectral shape (instead of Lorentzian) with a larger </a:t>
            </a:r>
            <a:r>
              <a:rPr lang="en-US" sz="1700" b="1" dirty="0">
                <a:solidFill>
                  <a:schemeClr val="bg1"/>
                </a:solidFill>
              </a:rPr>
              <a:t>width of ~210 MHz </a:t>
            </a:r>
            <a:r>
              <a:rPr lang="en-US" sz="1700" b="1" dirty="0">
                <a:solidFill>
                  <a:schemeClr val="accent2">
                    <a:lumMod val="75000"/>
                  </a:schemeClr>
                </a:solidFill>
              </a:rPr>
              <a:t>(explained by laser pulse profile and off-axis illumination with a few 100 µrad)</a:t>
            </a: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Instrument characterization and algorithm optimization</a:t>
            </a:r>
            <a:br>
              <a:rPr lang="en-US" dirty="0"/>
            </a:br>
            <a:r>
              <a:rPr lang="en-US" b="0" dirty="0"/>
              <a:t>Fizeau fringe analysis and spectral performance</a:t>
            </a:r>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dirty="0"/>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8</a:t>
            </a:fld>
            <a:endParaRPr lang="de-DE"/>
          </a:p>
        </p:txBody>
      </p:sp>
      <p:pic>
        <p:nvPicPr>
          <p:cNvPr id="4" name="Grafik 3">
            <a:extLst>
              <a:ext uri="{FF2B5EF4-FFF2-40B4-BE49-F238E27FC236}">
                <a16:creationId xmlns:a16="http://schemas.microsoft.com/office/drawing/2014/main" id="{AEE89B25-6A94-4BE2-A004-56D1CCAA2648}"/>
              </a:ext>
            </a:extLst>
          </p:cNvPr>
          <p:cNvPicPr>
            <a:picLocks noChangeAspect="1"/>
          </p:cNvPicPr>
          <p:nvPr/>
        </p:nvPicPr>
        <p:blipFill>
          <a:blip r:embed="rId3"/>
          <a:stretch>
            <a:fillRect/>
          </a:stretch>
        </p:blipFill>
        <p:spPr>
          <a:xfrm>
            <a:off x="606075" y="1712091"/>
            <a:ext cx="4820033" cy="2346637"/>
          </a:xfrm>
          <a:prstGeom prst="rect">
            <a:avLst/>
          </a:prstGeom>
        </p:spPr>
      </p:pic>
      <p:sp>
        <p:nvSpPr>
          <p:cNvPr id="24" name="Rechteck 23">
            <a:extLst>
              <a:ext uri="{FF2B5EF4-FFF2-40B4-BE49-F238E27FC236}">
                <a16:creationId xmlns:a16="http://schemas.microsoft.com/office/drawing/2014/main" id="{BA3FD047-1185-4E4F-AF74-D65B59DA701B}"/>
              </a:ext>
            </a:extLst>
          </p:cNvPr>
          <p:cNvSpPr/>
          <p:nvPr/>
        </p:nvSpPr>
        <p:spPr>
          <a:xfrm>
            <a:off x="5570104" y="1217641"/>
            <a:ext cx="6488224" cy="4925377"/>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D7E73C2-C527-4C82-937F-0595AD0152FE}"/>
              </a:ext>
            </a:extLst>
          </p:cNvPr>
          <p:cNvSpPr/>
          <p:nvPr/>
        </p:nvSpPr>
        <p:spPr>
          <a:xfrm>
            <a:off x="462078" y="1217641"/>
            <a:ext cx="4964031" cy="4925378"/>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1D2146B3-5C29-4AAA-9876-C3D71008EF0C}"/>
              </a:ext>
            </a:extLst>
          </p:cNvPr>
          <p:cNvSpPr txBox="1"/>
          <p:nvPr/>
        </p:nvSpPr>
        <p:spPr>
          <a:xfrm>
            <a:off x="462079" y="1238978"/>
            <a:ext cx="4964031" cy="369332"/>
          </a:xfrm>
          <a:prstGeom prst="rect">
            <a:avLst/>
          </a:prstGeom>
          <a:noFill/>
        </p:spPr>
        <p:txBody>
          <a:bodyPr wrap="square" rtlCol="0">
            <a:spAutoFit/>
          </a:bodyPr>
          <a:lstStyle/>
          <a:p>
            <a:pPr algn="ctr">
              <a:spcAft>
                <a:spcPts val="1800"/>
              </a:spcAft>
            </a:pPr>
            <a:r>
              <a:rPr lang="en-US" b="1" dirty="0"/>
              <a:t>Fizeau fringe analysis &amp; algorithms</a:t>
            </a:r>
          </a:p>
        </p:txBody>
      </p:sp>
      <p:sp>
        <p:nvSpPr>
          <p:cNvPr id="28" name="Textfeld 27">
            <a:extLst>
              <a:ext uri="{FF2B5EF4-FFF2-40B4-BE49-F238E27FC236}">
                <a16:creationId xmlns:a16="http://schemas.microsoft.com/office/drawing/2014/main" id="{D3C78A82-6929-4534-95DF-1A606717FA7C}"/>
              </a:ext>
            </a:extLst>
          </p:cNvPr>
          <p:cNvSpPr txBox="1"/>
          <p:nvPr/>
        </p:nvSpPr>
        <p:spPr>
          <a:xfrm>
            <a:off x="5570100" y="5314043"/>
            <a:ext cx="6488223" cy="825421"/>
          </a:xfrm>
          <a:prstGeom prst="rect">
            <a:avLst/>
          </a:prstGeom>
          <a:solidFill>
            <a:schemeClr val="accent5">
              <a:lumMod val="75000"/>
            </a:schemeClr>
          </a:solidFill>
        </p:spPr>
        <p:txBody>
          <a:bodyPr wrap="square" lIns="180000" rtlCol="0">
            <a:noAutofit/>
          </a:bodyPr>
          <a:lstStyle/>
          <a:p>
            <a:pPr marL="285750" indent="-285750">
              <a:spcAft>
                <a:spcPts val="600"/>
              </a:spcAft>
              <a:buFont typeface="Arial" panose="020B0604020202020204" pitchFamily="34" charset="0"/>
              <a:buChar char="•"/>
            </a:pPr>
            <a:r>
              <a:rPr lang="en-US" sz="1700" dirty="0">
                <a:solidFill>
                  <a:schemeClr val="bg1"/>
                </a:solidFill>
              </a:rPr>
              <a:t>A tool for calculating the quantum limited accuracy for the Aeolus Mie channel was developed, showing the </a:t>
            </a:r>
            <a:r>
              <a:rPr lang="en-US" sz="1700" b="1" dirty="0">
                <a:solidFill>
                  <a:schemeClr val="accent2">
                    <a:lumMod val="75000"/>
                  </a:schemeClr>
                </a:solidFill>
              </a:rPr>
              <a:t>possibility of improvements by a factor of 3 </a:t>
            </a:r>
            <a:r>
              <a:rPr lang="en-US" sz="1700" dirty="0">
                <a:solidFill>
                  <a:schemeClr val="bg1"/>
                </a:solidFill>
              </a:rPr>
              <a:t>to 6. </a:t>
            </a:r>
          </a:p>
        </p:txBody>
      </p:sp>
      <p:pic>
        <p:nvPicPr>
          <p:cNvPr id="14" name="Grafik 13">
            <a:extLst>
              <a:ext uri="{FF2B5EF4-FFF2-40B4-BE49-F238E27FC236}">
                <a16:creationId xmlns:a16="http://schemas.microsoft.com/office/drawing/2014/main" id="{261D2528-8111-4736-930D-F2E3915DDCDD}"/>
              </a:ext>
            </a:extLst>
          </p:cNvPr>
          <p:cNvPicPr>
            <a:picLocks noChangeAspect="1"/>
          </p:cNvPicPr>
          <p:nvPr/>
        </p:nvPicPr>
        <p:blipFill rotWithShape="1">
          <a:blip r:embed="rId4"/>
          <a:srcRect t="2293" r="1861"/>
          <a:stretch/>
        </p:blipFill>
        <p:spPr>
          <a:xfrm>
            <a:off x="7854808" y="2583330"/>
            <a:ext cx="4150169" cy="2722588"/>
          </a:xfrm>
          <a:prstGeom prst="rect">
            <a:avLst/>
          </a:prstGeom>
        </p:spPr>
      </p:pic>
      <p:sp>
        <p:nvSpPr>
          <p:cNvPr id="15" name="Ellipse 14">
            <a:extLst>
              <a:ext uri="{FF2B5EF4-FFF2-40B4-BE49-F238E27FC236}">
                <a16:creationId xmlns:a16="http://schemas.microsoft.com/office/drawing/2014/main" id="{D5A8D37D-427B-4F6D-88E5-CA8A2FB2C309}"/>
              </a:ext>
            </a:extLst>
          </p:cNvPr>
          <p:cNvSpPr/>
          <p:nvPr/>
        </p:nvSpPr>
        <p:spPr>
          <a:xfrm>
            <a:off x="8421701" y="4289015"/>
            <a:ext cx="288000" cy="288758"/>
          </a:xfrm>
          <a:prstGeom prst="ellipse">
            <a:avLst/>
          </a:prstGeom>
          <a:noFill/>
          <a:ln w="38100">
            <a:solidFill>
              <a:srgbClr val="E97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a:extLst>
              <a:ext uri="{FF2B5EF4-FFF2-40B4-BE49-F238E27FC236}">
                <a16:creationId xmlns:a16="http://schemas.microsoft.com/office/drawing/2014/main" id="{3772262E-E0B9-4D3A-9ADA-4B033CAF766C}"/>
              </a:ext>
            </a:extLst>
          </p:cNvPr>
          <p:cNvSpPr txBox="1"/>
          <p:nvPr/>
        </p:nvSpPr>
        <p:spPr>
          <a:xfrm>
            <a:off x="8311685" y="3072160"/>
            <a:ext cx="1122602" cy="646331"/>
          </a:xfrm>
          <a:prstGeom prst="rect">
            <a:avLst/>
          </a:prstGeom>
          <a:solidFill>
            <a:schemeClr val="bg1">
              <a:alpha val="60000"/>
            </a:schemeClr>
          </a:solidFill>
          <a:ln w="28575">
            <a:solidFill>
              <a:srgbClr val="E97F2F"/>
            </a:solidFill>
          </a:ln>
        </p:spPr>
        <p:txBody>
          <a:bodyPr wrap="square" rtlCol="0">
            <a:spAutoFit/>
          </a:bodyPr>
          <a:lstStyle/>
          <a:p>
            <a:pPr algn="ctr"/>
            <a:r>
              <a:rPr lang="en-US" sz="1200" dirty="0"/>
              <a:t>Improvement by a </a:t>
            </a:r>
            <a:r>
              <a:rPr lang="en-US" sz="1200" b="1" dirty="0"/>
              <a:t>factor of 6</a:t>
            </a:r>
            <a:r>
              <a:rPr lang="en-US" sz="1200" dirty="0"/>
              <a:t> possible</a:t>
            </a:r>
          </a:p>
        </p:txBody>
      </p:sp>
      <p:sp>
        <p:nvSpPr>
          <p:cNvPr id="18" name="Ellipse 17">
            <a:extLst>
              <a:ext uri="{FF2B5EF4-FFF2-40B4-BE49-F238E27FC236}">
                <a16:creationId xmlns:a16="http://schemas.microsoft.com/office/drawing/2014/main" id="{948A8736-DE01-48C7-B8D5-89FFE116076A}"/>
              </a:ext>
            </a:extLst>
          </p:cNvPr>
          <p:cNvSpPr/>
          <p:nvPr/>
        </p:nvSpPr>
        <p:spPr>
          <a:xfrm>
            <a:off x="11103349" y="2773618"/>
            <a:ext cx="288000" cy="288758"/>
          </a:xfrm>
          <a:prstGeom prst="ellipse">
            <a:avLst/>
          </a:prstGeom>
          <a:noFill/>
          <a:ln w="38100" cmpd="sng">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Ellipse 18">
            <a:extLst>
              <a:ext uri="{FF2B5EF4-FFF2-40B4-BE49-F238E27FC236}">
                <a16:creationId xmlns:a16="http://schemas.microsoft.com/office/drawing/2014/main" id="{DE69090D-8224-42D1-BB3A-0A47003EA102}"/>
              </a:ext>
            </a:extLst>
          </p:cNvPr>
          <p:cNvSpPr/>
          <p:nvPr/>
        </p:nvSpPr>
        <p:spPr>
          <a:xfrm>
            <a:off x="9880147" y="3827943"/>
            <a:ext cx="288000" cy="288758"/>
          </a:xfrm>
          <a:prstGeom prst="ellipse">
            <a:avLst/>
          </a:prstGeom>
          <a:noFill/>
          <a:ln w="381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a:extLst>
              <a:ext uri="{FF2B5EF4-FFF2-40B4-BE49-F238E27FC236}">
                <a16:creationId xmlns:a16="http://schemas.microsoft.com/office/drawing/2014/main" id="{6B1D9B8E-BC1D-418B-8CF8-144239D257D3}"/>
              </a:ext>
            </a:extLst>
          </p:cNvPr>
          <p:cNvSpPr txBox="1"/>
          <p:nvPr/>
        </p:nvSpPr>
        <p:spPr>
          <a:xfrm>
            <a:off x="9150873" y="4421386"/>
            <a:ext cx="2402699" cy="523220"/>
          </a:xfrm>
          <a:prstGeom prst="rect">
            <a:avLst/>
          </a:prstGeom>
          <a:solidFill>
            <a:schemeClr val="bg1">
              <a:alpha val="60000"/>
            </a:schemeClr>
          </a:solidFill>
          <a:ln w="28575">
            <a:solidFill>
              <a:srgbClr val="FF0066"/>
            </a:solidFill>
          </a:ln>
        </p:spPr>
        <p:txBody>
          <a:bodyPr wrap="square" rtlCol="0">
            <a:spAutoFit/>
          </a:bodyPr>
          <a:lstStyle/>
          <a:p>
            <a:pPr algn="ctr"/>
            <a:r>
              <a:rPr lang="en-US" sz="1400" dirty="0"/>
              <a:t>Improvement by a </a:t>
            </a:r>
            <a:r>
              <a:rPr lang="en-US" sz="1400" b="1" dirty="0"/>
              <a:t>factor of 3 </a:t>
            </a:r>
            <a:r>
              <a:rPr lang="en-US" sz="1400" dirty="0"/>
              <a:t>(with increased coverage)</a:t>
            </a:r>
          </a:p>
        </p:txBody>
      </p:sp>
      <p:sp>
        <p:nvSpPr>
          <p:cNvPr id="21" name="Textfeld 20">
            <a:extLst>
              <a:ext uri="{FF2B5EF4-FFF2-40B4-BE49-F238E27FC236}">
                <a16:creationId xmlns:a16="http://schemas.microsoft.com/office/drawing/2014/main" id="{315556FF-7B18-4334-9337-C8F603D8EF7A}"/>
              </a:ext>
            </a:extLst>
          </p:cNvPr>
          <p:cNvSpPr txBox="1"/>
          <p:nvPr/>
        </p:nvSpPr>
        <p:spPr>
          <a:xfrm>
            <a:off x="5579687" y="1251722"/>
            <a:ext cx="6488222" cy="369332"/>
          </a:xfrm>
          <a:prstGeom prst="rect">
            <a:avLst/>
          </a:prstGeom>
          <a:noFill/>
        </p:spPr>
        <p:txBody>
          <a:bodyPr wrap="square" rtlCol="0">
            <a:spAutoFit/>
          </a:bodyPr>
          <a:lstStyle/>
          <a:p>
            <a:pPr algn="ctr">
              <a:spcAft>
                <a:spcPts val="1800"/>
              </a:spcAft>
            </a:pPr>
            <a:r>
              <a:rPr lang="en-US" b="1" dirty="0"/>
              <a:t>Fizeau spectral performance</a:t>
            </a:r>
          </a:p>
        </p:txBody>
      </p:sp>
      <p:pic>
        <p:nvPicPr>
          <p:cNvPr id="22" name="Grafik 21">
            <a:extLst>
              <a:ext uri="{FF2B5EF4-FFF2-40B4-BE49-F238E27FC236}">
                <a16:creationId xmlns:a16="http://schemas.microsoft.com/office/drawing/2014/main" id="{E80B78BD-1A12-4AF1-8135-789589E78CBD}"/>
              </a:ext>
            </a:extLst>
          </p:cNvPr>
          <p:cNvPicPr>
            <a:picLocks noChangeAspect="1"/>
          </p:cNvPicPr>
          <p:nvPr/>
        </p:nvPicPr>
        <p:blipFill>
          <a:blip r:embed="rId5"/>
          <a:stretch>
            <a:fillRect/>
          </a:stretch>
        </p:blipFill>
        <p:spPr>
          <a:xfrm>
            <a:off x="6029932" y="2752502"/>
            <a:ext cx="1440000" cy="608385"/>
          </a:xfrm>
          <a:prstGeom prst="rect">
            <a:avLst/>
          </a:prstGeom>
          <a:ln w="28575">
            <a:solidFill>
              <a:schemeClr val="accent2">
                <a:lumMod val="75000"/>
              </a:schemeClr>
            </a:solidFill>
          </a:ln>
        </p:spPr>
      </p:pic>
      <p:pic>
        <p:nvPicPr>
          <p:cNvPr id="23" name="Grafik 22">
            <a:extLst>
              <a:ext uri="{FF2B5EF4-FFF2-40B4-BE49-F238E27FC236}">
                <a16:creationId xmlns:a16="http://schemas.microsoft.com/office/drawing/2014/main" id="{30A2EC1B-9D9F-4547-91C7-839B345BE229}"/>
              </a:ext>
            </a:extLst>
          </p:cNvPr>
          <p:cNvPicPr>
            <a:picLocks noChangeAspect="1"/>
          </p:cNvPicPr>
          <p:nvPr/>
        </p:nvPicPr>
        <p:blipFill>
          <a:blip r:embed="rId6"/>
          <a:stretch>
            <a:fillRect/>
          </a:stretch>
        </p:blipFill>
        <p:spPr>
          <a:xfrm>
            <a:off x="5687266" y="3551995"/>
            <a:ext cx="2124000" cy="461878"/>
          </a:xfrm>
          <a:prstGeom prst="rect">
            <a:avLst/>
          </a:prstGeom>
          <a:ln w="19050">
            <a:solidFill>
              <a:srgbClr val="0070C0"/>
            </a:solidFill>
          </a:ln>
        </p:spPr>
      </p:pic>
      <p:sp>
        <p:nvSpPr>
          <p:cNvPr id="5" name="Rechteck 4">
            <a:extLst>
              <a:ext uri="{FF2B5EF4-FFF2-40B4-BE49-F238E27FC236}">
                <a16:creationId xmlns:a16="http://schemas.microsoft.com/office/drawing/2014/main" id="{EF4306A5-A44C-4A01-9B77-6A783CA8F841}"/>
              </a:ext>
            </a:extLst>
          </p:cNvPr>
          <p:cNvSpPr/>
          <p:nvPr/>
        </p:nvSpPr>
        <p:spPr>
          <a:xfrm>
            <a:off x="5600258" y="4164335"/>
            <a:ext cx="2484561" cy="1092607"/>
          </a:xfrm>
          <a:prstGeom prst="rect">
            <a:avLst/>
          </a:prstGeom>
        </p:spPr>
        <p:txBody>
          <a:bodyPr wrap="square">
            <a:spAutoFit/>
          </a:bodyPr>
          <a:lstStyle/>
          <a:p>
            <a:pPr marL="174625" indent="-174625">
              <a:spcAft>
                <a:spcPts val="300"/>
              </a:spcAft>
              <a:buFont typeface="Arial" panose="020B0604020202020204" pitchFamily="34" charset="0"/>
              <a:buChar char="•"/>
            </a:pPr>
            <a:r>
              <a:rPr lang="en-US" sz="1200" b="1" i="1" dirty="0"/>
              <a:t>∆f</a:t>
            </a:r>
            <a:r>
              <a:rPr lang="en-US" sz="1200" b="1" dirty="0"/>
              <a:t> is the FWHM</a:t>
            </a:r>
            <a:r>
              <a:rPr lang="en-US" sz="1200" dirty="0"/>
              <a:t> before detection </a:t>
            </a:r>
          </a:p>
          <a:p>
            <a:pPr marL="174625" indent="-174625">
              <a:spcAft>
                <a:spcPts val="300"/>
              </a:spcAft>
              <a:buFont typeface="Arial" panose="020B0604020202020204" pitchFamily="34" charset="0"/>
              <a:buChar char="•"/>
            </a:pPr>
            <a:r>
              <a:rPr lang="en-US" sz="1200" b="1" dirty="0"/>
              <a:t>⟨</a:t>
            </a:r>
            <a:r>
              <a:rPr lang="en-US" sz="1200" b="1" i="1" dirty="0"/>
              <a:t>N</a:t>
            </a:r>
            <a:r>
              <a:rPr lang="en-US" sz="1200" b="1" i="1" baseline="-25000" dirty="0"/>
              <a:t>S</a:t>
            </a:r>
            <a:r>
              <a:rPr lang="en-US" sz="1200" b="1" dirty="0"/>
              <a:t>⟩</a:t>
            </a:r>
            <a:r>
              <a:rPr lang="en-US" sz="1200" b="1" i="1" dirty="0"/>
              <a:t> </a:t>
            </a:r>
            <a:r>
              <a:rPr lang="en-US" sz="1200" b="1" dirty="0"/>
              <a:t>the mean number of electron-counts </a:t>
            </a:r>
            <a:r>
              <a:rPr lang="en-US" sz="1200" dirty="0"/>
              <a:t>  </a:t>
            </a:r>
          </a:p>
          <a:p>
            <a:pPr marL="174625" indent="-174625">
              <a:spcAft>
                <a:spcPts val="300"/>
              </a:spcAft>
              <a:buFont typeface="Arial" panose="020B0604020202020204" pitchFamily="34" charset="0"/>
              <a:buChar char="•"/>
            </a:pPr>
            <a:r>
              <a:rPr lang="en-US" sz="1200" b="1" dirty="0"/>
              <a:t>C</a:t>
            </a:r>
            <a:r>
              <a:rPr lang="en-US" sz="1200" b="1" baseline="-25000" dirty="0"/>
              <a:t>CR</a:t>
            </a:r>
            <a:r>
              <a:rPr lang="en-US" sz="1200" b="1" dirty="0"/>
              <a:t> is a constant ~</a:t>
            </a:r>
            <a:r>
              <a:rPr lang="en-US" sz="1200" dirty="0"/>
              <a:t> 1 (shape)</a:t>
            </a:r>
          </a:p>
        </p:txBody>
      </p:sp>
      <p:sp>
        <p:nvSpPr>
          <p:cNvPr id="13" name="Textfeld 12">
            <a:extLst>
              <a:ext uri="{FF2B5EF4-FFF2-40B4-BE49-F238E27FC236}">
                <a16:creationId xmlns:a16="http://schemas.microsoft.com/office/drawing/2014/main" id="{0E18A725-9A94-4BF1-A862-D206C7215ED4}"/>
              </a:ext>
            </a:extLst>
          </p:cNvPr>
          <p:cNvSpPr txBox="1"/>
          <p:nvPr/>
        </p:nvSpPr>
        <p:spPr>
          <a:xfrm>
            <a:off x="288000" y="6147589"/>
            <a:ext cx="11908661" cy="719034"/>
          </a:xfrm>
          <a:prstGeom prst="rect">
            <a:avLst/>
          </a:prstGeom>
          <a:solidFill>
            <a:srgbClr val="DFEAF4"/>
          </a:solidFill>
        </p:spPr>
        <p:txBody>
          <a:bodyPr wrap="square" lIns="360000" tIns="36000" rIns="360000" bIns="36000" rtlCol="0">
            <a:spAutoFit/>
          </a:bodyPr>
          <a:lstStyle/>
          <a:p>
            <a:pPr marL="285750" indent="-285750">
              <a:buFont typeface="Arial" panose="020B0604020202020204" pitchFamily="34" charset="0"/>
              <a:buChar char="•"/>
            </a:pPr>
            <a:r>
              <a:rPr lang="en-US" sz="1400" dirty="0"/>
              <a:t>Witschas et al., Appl. Opt., 2023: “Verification of different Fizeau fringe analysis algorithms based on airborne wind lidar data…”.</a:t>
            </a:r>
          </a:p>
          <a:p>
            <a:pPr marL="285750" indent="-285750">
              <a:buFont typeface="Arial" panose="020B0604020202020204" pitchFamily="34" charset="0"/>
              <a:buChar char="•"/>
            </a:pPr>
            <a:r>
              <a:rPr lang="en-US" sz="1400" dirty="0"/>
              <a:t>Wang et al., AMT, 2024: “Evaluation of Aeolus feature mask and particle extinction coefficient profile products using CALIPSO data”. </a:t>
            </a:r>
          </a:p>
          <a:p>
            <a:pPr marL="285750" indent="-285750">
              <a:buFont typeface="Arial" panose="020B0604020202020204" pitchFamily="34" charset="0"/>
              <a:buChar char="•"/>
            </a:pPr>
            <a:r>
              <a:rPr lang="en-US" sz="1400" dirty="0"/>
              <a:t>Vaughan et al., AMTD, 2024: “Spectral performance analysis of the Fizeau interferometer onboard ESA’s Aeolus wind lidar satellite”.</a:t>
            </a:r>
          </a:p>
        </p:txBody>
      </p:sp>
    </p:spTree>
    <p:extLst>
      <p:ext uri="{BB962C8B-B14F-4D97-AF65-F5344CB8AC3E}">
        <p14:creationId xmlns:p14="http://schemas.microsoft.com/office/powerpoint/2010/main" val="17673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P spid="28" grpId="0" animBg="1"/>
      <p:bldP spid="15" grpId="0" animBg="1"/>
      <p:bldP spid="17" grpId="0" animBg="1"/>
      <p:bldP spid="18" grpId="0" animBg="1"/>
      <p:bldP spid="19" grpId="0" animBg="1"/>
      <p:bldP spid="20" grpId="0" animBg="1"/>
      <p:bldP spid="2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a:extLst>
              <a:ext uri="{FF2B5EF4-FFF2-40B4-BE49-F238E27FC236}">
                <a16:creationId xmlns:a16="http://schemas.microsoft.com/office/drawing/2014/main" id="{3A69E069-DA67-4F6C-B305-33FD7B2D9B62}"/>
              </a:ext>
            </a:extLst>
          </p:cNvPr>
          <p:cNvSpPr txBox="1"/>
          <p:nvPr/>
        </p:nvSpPr>
        <p:spPr>
          <a:xfrm>
            <a:off x="462076" y="3568701"/>
            <a:ext cx="5688000" cy="2955924"/>
          </a:xfrm>
          <a:prstGeom prst="rect">
            <a:avLst/>
          </a:prstGeom>
          <a:solidFill>
            <a:schemeClr val="accent5">
              <a:lumMod val="75000"/>
            </a:schemeClr>
          </a:solidFill>
        </p:spPr>
        <p:txBody>
          <a:bodyPr wrap="square" lIns="72000" rIns="72000" rtlCol="0">
            <a:noAutofit/>
          </a:bodyPr>
          <a:lstStyle/>
          <a:p>
            <a:pPr marL="174625" indent="-174625">
              <a:spcAft>
                <a:spcPts val="900"/>
              </a:spcAft>
              <a:buFont typeface="Arial" panose="020B0604020202020204" pitchFamily="34" charset="0"/>
              <a:buChar char="•"/>
            </a:pPr>
            <a:r>
              <a:rPr lang="en-US" sz="1700" dirty="0">
                <a:solidFill>
                  <a:schemeClr val="bg1"/>
                </a:solidFill>
                <a:sym typeface="Wingdings" panose="05000000000000000000" pitchFamily="2" charset="2"/>
              </a:rPr>
              <a:t>Confirmation that </a:t>
            </a:r>
            <a:r>
              <a:rPr lang="en-US" sz="1700" b="1" dirty="0">
                <a:solidFill>
                  <a:schemeClr val="accent2">
                    <a:lumMod val="75000"/>
                  </a:schemeClr>
                </a:solidFill>
                <a:sym typeface="Wingdings" panose="05000000000000000000" pitchFamily="2" charset="2"/>
              </a:rPr>
              <a:t>hot pixels</a:t>
            </a:r>
            <a:r>
              <a:rPr lang="en-US" sz="1700" dirty="0">
                <a:solidFill>
                  <a:schemeClr val="bg1"/>
                </a:solidFill>
                <a:sym typeface="Wingdings" panose="05000000000000000000" pitchFamily="2" charset="2"/>
              </a:rPr>
              <a:t> are radiation-induced</a:t>
            </a:r>
            <a:br>
              <a:rPr lang="en-US" sz="1700" dirty="0">
                <a:solidFill>
                  <a:schemeClr val="bg1"/>
                </a:solidFill>
                <a:sym typeface="Wingdings" panose="05000000000000000000" pitchFamily="2" charset="2"/>
              </a:rPr>
            </a:br>
            <a:r>
              <a:rPr lang="en-US" sz="1700" dirty="0">
                <a:solidFill>
                  <a:schemeClr val="bg1"/>
                </a:solidFill>
                <a:sym typeface="Wingdings" panose="05000000000000000000" pitchFamily="2" charset="2"/>
              </a:rPr>
              <a:t>(T-dependency obeys Arrhenius law), not clock-induced</a:t>
            </a:r>
          </a:p>
          <a:p>
            <a:pPr marL="174625" indent="-174625">
              <a:spcAft>
                <a:spcPts val="900"/>
              </a:spcAft>
              <a:buFont typeface="Arial" panose="020B0604020202020204" pitchFamily="34" charset="0"/>
              <a:buChar char="•"/>
            </a:pPr>
            <a:r>
              <a:rPr lang="en-US" sz="1700" dirty="0">
                <a:solidFill>
                  <a:schemeClr val="bg1"/>
                </a:solidFill>
                <a:sym typeface="Wingdings" panose="05000000000000000000" pitchFamily="2" charset="2"/>
              </a:rPr>
              <a:t>Improving the </a:t>
            </a:r>
            <a:r>
              <a:rPr lang="en-US" sz="1700" b="1" dirty="0">
                <a:solidFill>
                  <a:schemeClr val="accent2">
                    <a:lumMod val="75000"/>
                  </a:schemeClr>
                </a:solidFill>
                <a:sym typeface="Wingdings" panose="05000000000000000000" pitchFamily="2" charset="2"/>
              </a:rPr>
              <a:t>laser frequency stability</a:t>
            </a:r>
            <a:r>
              <a:rPr lang="en-US" sz="1700" dirty="0">
                <a:solidFill>
                  <a:schemeClr val="bg1"/>
                </a:solidFill>
                <a:sym typeface="Wingdings" panose="05000000000000000000" pitchFamily="2" charset="2"/>
              </a:rPr>
              <a:t> by ~factor of 2 due to an improved master oscillator cavity control setting, better compensating micro-vibrations </a:t>
            </a:r>
          </a:p>
          <a:p>
            <a:pPr marL="174625" indent="-174625">
              <a:spcAft>
                <a:spcPts val="900"/>
              </a:spcAft>
              <a:buFont typeface="Arial" panose="020B0604020202020204" pitchFamily="34" charset="0"/>
              <a:buChar char="•"/>
            </a:pPr>
            <a:r>
              <a:rPr lang="en-US" sz="1700" dirty="0">
                <a:solidFill>
                  <a:schemeClr val="bg1"/>
                </a:solidFill>
                <a:sym typeface="Wingdings" panose="05000000000000000000" pitchFamily="2" charset="2"/>
              </a:rPr>
              <a:t>Operating UV laser with a </a:t>
            </a:r>
            <a:r>
              <a:rPr lang="en-US" sz="1700" b="1" dirty="0">
                <a:solidFill>
                  <a:schemeClr val="accent2">
                    <a:lumMod val="75000"/>
                  </a:schemeClr>
                </a:solidFill>
                <a:sym typeface="Wingdings" panose="05000000000000000000" pitchFamily="2" charset="2"/>
              </a:rPr>
              <a:t>record energy of 182 mJ</a:t>
            </a:r>
          </a:p>
          <a:p>
            <a:pPr marL="174625" indent="-174625">
              <a:spcAft>
                <a:spcPts val="900"/>
              </a:spcAft>
              <a:buFont typeface="Arial" panose="020B0604020202020204" pitchFamily="34" charset="0"/>
              <a:buChar char="•"/>
            </a:pPr>
            <a:r>
              <a:rPr lang="en-US" sz="1700" dirty="0">
                <a:solidFill>
                  <a:schemeClr val="bg1"/>
                </a:solidFill>
                <a:sym typeface="Wingdings" panose="05000000000000000000" pitchFamily="2" charset="2"/>
              </a:rPr>
              <a:t>Increasing the </a:t>
            </a:r>
            <a:r>
              <a:rPr lang="en-US" sz="1700" b="1" dirty="0">
                <a:solidFill>
                  <a:schemeClr val="accent2">
                    <a:lumMod val="75000"/>
                  </a:schemeClr>
                </a:solidFill>
                <a:sym typeface="Wingdings" panose="05000000000000000000" pitchFamily="2" charset="2"/>
              </a:rPr>
              <a:t>internal reference signal stability</a:t>
            </a:r>
            <a:r>
              <a:rPr lang="en-US" sz="1700" dirty="0">
                <a:solidFill>
                  <a:schemeClr val="bg1"/>
                </a:solidFill>
                <a:sym typeface="Wingdings" panose="05000000000000000000" pitchFamily="2" charset="2"/>
              </a:rPr>
              <a:t> by optimizing the laser chopper settings</a:t>
            </a:r>
          </a:p>
          <a:p>
            <a:pPr marL="285750" indent="-285750">
              <a:spcAft>
                <a:spcPts val="900"/>
              </a:spcAft>
              <a:buFont typeface="Arial" panose="020B0604020202020204" pitchFamily="34" charset="0"/>
              <a:buChar char="•"/>
            </a:pPr>
            <a:r>
              <a:rPr lang="en-US" sz="1700" dirty="0">
                <a:solidFill>
                  <a:schemeClr val="bg1"/>
                </a:solidFill>
                <a:sym typeface="Wingdings" panose="05000000000000000000" pitchFamily="2" charset="2"/>
              </a:rPr>
              <a:t>… and many more</a:t>
            </a:r>
          </a:p>
        </p:txBody>
      </p:sp>
      <p:sp>
        <p:nvSpPr>
          <p:cNvPr id="12" name="Titel 11">
            <a:extLst>
              <a:ext uri="{FF2B5EF4-FFF2-40B4-BE49-F238E27FC236}">
                <a16:creationId xmlns:a16="http://schemas.microsoft.com/office/drawing/2014/main" id="{7B4EA774-811D-49A6-B74B-5FDAE494ABE5}"/>
              </a:ext>
            </a:extLst>
          </p:cNvPr>
          <p:cNvSpPr>
            <a:spLocks noGrp="1"/>
          </p:cNvSpPr>
          <p:nvPr>
            <p:ph type="title"/>
          </p:nvPr>
        </p:nvSpPr>
        <p:spPr>
          <a:xfrm>
            <a:off x="695325" y="333375"/>
            <a:ext cx="10978933" cy="985286"/>
          </a:xfrm>
        </p:spPr>
        <p:txBody>
          <a:bodyPr>
            <a:noAutofit/>
          </a:bodyPr>
          <a:lstStyle/>
          <a:p>
            <a:r>
              <a:rPr lang="en-US" dirty="0"/>
              <a:t>End of life and reprocessing</a:t>
            </a:r>
            <a:br>
              <a:rPr lang="en-US" dirty="0"/>
            </a:br>
            <a:r>
              <a:rPr lang="en-US" b="0" dirty="0"/>
              <a:t>Valuable work and the end and after the mission </a:t>
            </a:r>
          </a:p>
        </p:txBody>
      </p:sp>
      <p:sp>
        <p:nvSpPr>
          <p:cNvPr id="2" name="Fußzeilenplatzhalter 1">
            <a:extLst>
              <a:ext uri="{FF2B5EF4-FFF2-40B4-BE49-F238E27FC236}">
                <a16:creationId xmlns:a16="http://schemas.microsoft.com/office/drawing/2014/main" id="{1E69B8A3-CF36-C877-A197-647EC0329E42}"/>
              </a:ext>
            </a:extLst>
          </p:cNvPr>
          <p:cNvSpPr>
            <a:spLocks noGrp="1"/>
          </p:cNvSpPr>
          <p:nvPr>
            <p:ph type="ftr" sz="quarter" idx="11"/>
          </p:nvPr>
        </p:nvSpPr>
        <p:spPr/>
        <p:txBody>
          <a:bodyPr/>
          <a:lstStyle/>
          <a:p>
            <a:r>
              <a:rPr lang="en-US"/>
              <a:t>B. Witschas - Lidar working group - 20 February 2025</a:t>
            </a:r>
            <a:endParaRPr lang="de-DE" dirty="0"/>
          </a:p>
        </p:txBody>
      </p:sp>
      <p:sp>
        <p:nvSpPr>
          <p:cNvPr id="3" name="Foliennummernplatzhalter 2">
            <a:extLst>
              <a:ext uri="{FF2B5EF4-FFF2-40B4-BE49-F238E27FC236}">
                <a16:creationId xmlns:a16="http://schemas.microsoft.com/office/drawing/2014/main" id="{503B91B4-AED9-4935-9C69-8327ADF8D2BD}"/>
              </a:ext>
            </a:extLst>
          </p:cNvPr>
          <p:cNvSpPr>
            <a:spLocks noGrp="1"/>
          </p:cNvSpPr>
          <p:nvPr>
            <p:ph type="sldNum" sz="quarter" idx="10"/>
          </p:nvPr>
        </p:nvSpPr>
        <p:spPr/>
        <p:txBody>
          <a:bodyPr/>
          <a:lstStyle/>
          <a:p>
            <a:fld id="{30ADABB7-F9A6-4A4D-9415-296AC5E687F8}" type="slidenum">
              <a:rPr lang="de-DE" smtClean="0"/>
              <a:pPr/>
              <a:t>9</a:t>
            </a:fld>
            <a:endParaRPr lang="de-DE"/>
          </a:p>
        </p:txBody>
      </p:sp>
      <p:sp>
        <p:nvSpPr>
          <p:cNvPr id="24" name="Rechteck 23">
            <a:extLst>
              <a:ext uri="{FF2B5EF4-FFF2-40B4-BE49-F238E27FC236}">
                <a16:creationId xmlns:a16="http://schemas.microsoft.com/office/drawing/2014/main" id="{BA3FD047-1185-4E4F-AF74-D65B59DA701B}"/>
              </a:ext>
            </a:extLst>
          </p:cNvPr>
          <p:cNvSpPr/>
          <p:nvPr/>
        </p:nvSpPr>
        <p:spPr>
          <a:xfrm>
            <a:off x="6370328" y="1222210"/>
            <a:ext cx="5688000" cy="5302415"/>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D7E73C2-C527-4C82-937F-0595AD0152FE}"/>
              </a:ext>
            </a:extLst>
          </p:cNvPr>
          <p:cNvSpPr/>
          <p:nvPr/>
        </p:nvSpPr>
        <p:spPr>
          <a:xfrm>
            <a:off x="462078" y="1217641"/>
            <a:ext cx="5688000" cy="5306984"/>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1D2146B3-5C29-4AAA-9876-C3D71008EF0C}"/>
              </a:ext>
            </a:extLst>
          </p:cNvPr>
          <p:cNvSpPr txBox="1"/>
          <p:nvPr/>
        </p:nvSpPr>
        <p:spPr>
          <a:xfrm>
            <a:off x="462079" y="1238978"/>
            <a:ext cx="5688000" cy="646331"/>
          </a:xfrm>
          <a:prstGeom prst="rect">
            <a:avLst/>
          </a:prstGeom>
          <a:noFill/>
        </p:spPr>
        <p:txBody>
          <a:bodyPr wrap="square" rtlCol="0">
            <a:spAutoFit/>
          </a:bodyPr>
          <a:lstStyle/>
          <a:p>
            <a:pPr algn="ctr">
              <a:spcAft>
                <a:spcPts val="1800"/>
              </a:spcAft>
            </a:pPr>
            <a:r>
              <a:rPr lang="en-US" b="1" dirty="0"/>
              <a:t>End-of-life tests – a two-months test phase with Aeolus as space lidar lab</a:t>
            </a:r>
          </a:p>
        </p:txBody>
      </p:sp>
      <p:sp>
        <p:nvSpPr>
          <p:cNvPr id="26" name="Textfeld 25">
            <a:extLst>
              <a:ext uri="{FF2B5EF4-FFF2-40B4-BE49-F238E27FC236}">
                <a16:creationId xmlns:a16="http://schemas.microsoft.com/office/drawing/2014/main" id="{379D4FD1-D4D6-4883-B239-902B7C7B3CF0}"/>
              </a:ext>
            </a:extLst>
          </p:cNvPr>
          <p:cNvSpPr txBox="1"/>
          <p:nvPr/>
        </p:nvSpPr>
        <p:spPr>
          <a:xfrm>
            <a:off x="6370328" y="1226329"/>
            <a:ext cx="5688000" cy="369332"/>
          </a:xfrm>
          <a:prstGeom prst="rect">
            <a:avLst/>
          </a:prstGeom>
          <a:noFill/>
        </p:spPr>
        <p:txBody>
          <a:bodyPr wrap="square" rtlCol="0">
            <a:spAutoFit/>
          </a:bodyPr>
          <a:lstStyle/>
          <a:p>
            <a:pPr algn="ctr">
              <a:spcAft>
                <a:spcPts val="1800"/>
              </a:spcAft>
            </a:pPr>
            <a:r>
              <a:rPr lang="en-US" b="1" dirty="0"/>
              <a:t>Data reprocessing (currently B16)</a:t>
            </a:r>
          </a:p>
        </p:txBody>
      </p:sp>
      <p:sp>
        <p:nvSpPr>
          <p:cNvPr id="22" name="Textfeld 21">
            <a:extLst>
              <a:ext uri="{FF2B5EF4-FFF2-40B4-BE49-F238E27FC236}">
                <a16:creationId xmlns:a16="http://schemas.microsoft.com/office/drawing/2014/main" id="{1FE86604-EF1F-4ABE-8216-12B915CBB5DD}"/>
              </a:ext>
            </a:extLst>
          </p:cNvPr>
          <p:cNvSpPr txBox="1"/>
          <p:nvPr/>
        </p:nvSpPr>
        <p:spPr>
          <a:xfrm>
            <a:off x="6370328" y="4665875"/>
            <a:ext cx="5688000" cy="1868600"/>
          </a:xfrm>
          <a:prstGeom prst="rect">
            <a:avLst/>
          </a:prstGeom>
          <a:solidFill>
            <a:schemeClr val="accent5">
              <a:lumMod val="75000"/>
            </a:schemeClr>
          </a:solidFill>
        </p:spPr>
        <p:txBody>
          <a:bodyPr wrap="square" lIns="180000" rtlCol="0">
            <a:noAutofit/>
          </a:bodyPr>
          <a:lstStyle/>
          <a:p>
            <a:pPr marL="285750" indent="-285750">
              <a:spcAft>
                <a:spcPts val="600"/>
              </a:spcAft>
              <a:buFont typeface="Arial" panose="020B0604020202020204" pitchFamily="34" charset="0"/>
              <a:buChar char="•"/>
            </a:pPr>
            <a:r>
              <a:rPr lang="en-US" sz="1700" dirty="0">
                <a:solidFill>
                  <a:schemeClr val="bg1"/>
                </a:solidFill>
                <a:sym typeface="Wingdings" panose="05000000000000000000" pitchFamily="2" charset="2"/>
              </a:rPr>
              <a:t>Improving calibrations and corrections (hot pixel)</a:t>
            </a:r>
          </a:p>
          <a:p>
            <a:pPr marL="285750" indent="-285750">
              <a:spcAft>
                <a:spcPts val="600"/>
              </a:spcAft>
              <a:buFont typeface="Arial" panose="020B0604020202020204" pitchFamily="34" charset="0"/>
              <a:buChar char="•"/>
            </a:pPr>
            <a:r>
              <a:rPr lang="en-US" sz="1700" dirty="0">
                <a:solidFill>
                  <a:schemeClr val="bg1"/>
                </a:solidFill>
                <a:sym typeface="Wingdings" panose="05000000000000000000" pitchFamily="2" charset="2"/>
              </a:rPr>
              <a:t>Improving the estimated error assessment which results in better quality control </a:t>
            </a:r>
          </a:p>
          <a:p>
            <a:pPr marL="285750" indent="-285750">
              <a:spcAft>
                <a:spcPts val="600"/>
              </a:spcAft>
              <a:buFont typeface="Arial" panose="020B0604020202020204" pitchFamily="34" charset="0"/>
              <a:buChar char="•"/>
            </a:pPr>
            <a:r>
              <a:rPr lang="en-US" sz="1700" dirty="0">
                <a:solidFill>
                  <a:schemeClr val="bg1"/>
                </a:solidFill>
                <a:sym typeface="Wingdings" panose="05000000000000000000" pitchFamily="2" charset="2"/>
              </a:rPr>
              <a:t>Updating algorithms (e.g., Voigt instead of Lorentzian for Mie channel data)</a:t>
            </a:r>
          </a:p>
          <a:p>
            <a:pPr marL="285750" indent="-285750">
              <a:spcAft>
                <a:spcPts val="600"/>
              </a:spcAft>
              <a:buFont typeface="Arial" panose="020B0604020202020204" pitchFamily="34" charset="0"/>
              <a:buChar char="•"/>
            </a:pPr>
            <a:r>
              <a:rPr lang="en-US" sz="1700" dirty="0">
                <a:solidFill>
                  <a:schemeClr val="bg1"/>
                </a:solidFill>
                <a:sym typeface="Wingdings" panose="05000000000000000000" pitchFamily="2" charset="2"/>
              </a:rPr>
              <a:t>…and many more</a:t>
            </a:r>
          </a:p>
        </p:txBody>
      </p:sp>
      <p:grpSp>
        <p:nvGrpSpPr>
          <p:cNvPr id="5" name="Gruppieren 4">
            <a:extLst>
              <a:ext uri="{FF2B5EF4-FFF2-40B4-BE49-F238E27FC236}">
                <a16:creationId xmlns:a16="http://schemas.microsoft.com/office/drawing/2014/main" id="{FF72E074-26F7-4F16-9034-42D6F8157B5A}"/>
              </a:ext>
            </a:extLst>
          </p:cNvPr>
          <p:cNvGrpSpPr/>
          <p:nvPr/>
        </p:nvGrpSpPr>
        <p:grpSpPr>
          <a:xfrm>
            <a:off x="462076" y="1865450"/>
            <a:ext cx="5688000" cy="1728647"/>
            <a:chOff x="4306668" y="2612571"/>
            <a:chExt cx="3578663" cy="1318676"/>
          </a:xfrm>
        </p:grpSpPr>
        <p:pic>
          <p:nvPicPr>
            <p:cNvPr id="4" name="Grafik 3">
              <a:extLst>
                <a:ext uri="{FF2B5EF4-FFF2-40B4-BE49-F238E27FC236}">
                  <a16:creationId xmlns:a16="http://schemas.microsoft.com/office/drawing/2014/main" id="{19013CC6-FCC6-4570-B4A5-7252F901541C}"/>
                </a:ext>
              </a:extLst>
            </p:cNvPr>
            <p:cNvPicPr>
              <a:picLocks noChangeAspect="1"/>
            </p:cNvPicPr>
            <p:nvPr/>
          </p:nvPicPr>
          <p:blipFill rotWithShape="1">
            <a:blip r:embed="rId3"/>
            <a:srcRect t="27225" b="35989"/>
            <a:stretch/>
          </p:blipFill>
          <p:spPr>
            <a:xfrm>
              <a:off x="4306669" y="2612571"/>
              <a:ext cx="3578662" cy="1318676"/>
            </a:xfrm>
            <a:prstGeom prst="rect">
              <a:avLst/>
            </a:prstGeom>
          </p:spPr>
        </p:pic>
        <p:pic>
          <p:nvPicPr>
            <p:cNvPr id="28" name="Grafik 27">
              <a:extLst>
                <a:ext uri="{FF2B5EF4-FFF2-40B4-BE49-F238E27FC236}">
                  <a16:creationId xmlns:a16="http://schemas.microsoft.com/office/drawing/2014/main" id="{B8389197-9102-429E-8625-5862F63B0C39}"/>
                </a:ext>
              </a:extLst>
            </p:cNvPr>
            <p:cNvPicPr>
              <a:picLocks noChangeAspect="1"/>
            </p:cNvPicPr>
            <p:nvPr/>
          </p:nvPicPr>
          <p:blipFill rotWithShape="1">
            <a:blip r:embed="rId3"/>
            <a:srcRect l="80114" t="89697"/>
            <a:stretch/>
          </p:blipFill>
          <p:spPr>
            <a:xfrm>
              <a:off x="4306668" y="2625220"/>
              <a:ext cx="711646" cy="369332"/>
            </a:xfrm>
            <a:prstGeom prst="rect">
              <a:avLst/>
            </a:prstGeom>
          </p:spPr>
        </p:pic>
      </p:grpSp>
      <p:sp>
        <p:nvSpPr>
          <p:cNvPr id="30" name="Rechteck 29">
            <a:extLst>
              <a:ext uri="{FF2B5EF4-FFF2-40B4-BE49-F238E27FC236}">
                <a16:creationId xmlns:a16="http://schemas.microsoft.com/office/drawing/2014/main" id="{0592C428-8DA2-42EA-A5CB-FE55AE3B1B5D}"/>
              </a:ext>
            </a:extLst>
          </p:cNvPr>
          <p:cNvSpPr/>
          <p:nvPr/>
        </p:nvSpPr>
        <p:spPr>
          <a:xfrm>
            <a:off x="516506" y="2134996"/>
            <a:ext cx="2633094" cy="1015663"/>
          </a:xfrm>
          <a:prstGeom prst="rect">
            <a:avLst/>
          </a:prstGeom>
        </p:spPr>
        <p:txBody>
          <a:bodyPr wrap="square">
            <a:spAutoFit/>
          </a:bodyPr>
          <a:lstStyle/>
          <a:p>
            <a:r>
              <a:rPr lang="en-US" sz="1200" b="1" dirty="0">
                <a:solidFill>
                  <a:schemeClr val="bg1">
                    <a:lumMod val="65000"/>
                  </a:schemeClr>
                </a:solidFill>
                <a:sym typeface="Wingdings" panose="05000000000000000000" pitchFamily="2" charset="2"/>
              </a:rPr>
              <a:t>Last images of Aeolus </a:t>
            </a:r>
          </a:p>
          <a:p>
            <a:r>
              <a:rPr lang="en-US" sz="1200" dirty="0">
                <a:solidFill>
                  <a:schemeClr val="bg1">
                    <a:lumMod val="65000"/>
                  </a:schemeClr>
                </a:solidFill>
                <a:sym typeface="Wingdings" panose="05000000000000000000" pitchFamily="2" charset="2"/>
              </a:rPr>
              <a:t>TIRA (tracking and imaging radar) with Ø34 m antenna</a:t>
            </a:r>
          </a:p>
          <a:p>
            <a:r>
              <a:rPr lang="en-US" sz="1200" dirty="0">
                <a:solidFill>
                  <a:schemeClr val="bg1">
                    <a:lumMod val="65000"/>
                  </a:schemeClr>
                </a:solidFill>
                <a:sym typeface="Wingdings" panose="05000000000000000000" pitchFamily="2" charset="2"/>
              </a:rPr>
              <a:t>(Germany, 28 July 2023, 1</a:t>
            </a:r>
            <a:br>
              <a:rPr lang="en-US" sz="1200" dirty="0">
                <a:solidFill>
                  <a:schemeClr val="bg1">
                    <a:lumMod val="65000"/>
                  </a:schemeClr>
                </a:solidFill>
                <a:sym typeface="Wingdings" panose="05000000000000000000" pitchFamily="2" charset="2"/>
              </a:rPr>
            </a:br>
            <a:r>
              <a:rPr lang="en-US" sz="1200" dirty="0">
                <a:solidFill>
                  <a:schemeClr val="bg1">
                    <a:lumMod val="65000"/>
                  </a:schemeClr>
                </a:solidFill>
                <a:sym typeface="Wingdings" panose="05000000000000000000" pitchFamily="2" charset="2"/>
              </a:rPr>
              <a:t>8:20 CEST)</a:t>
            </a:r>
          </a:p>
        </p:txBody>
      </p:sp>
      <p:pic>
        <p:nvPicPr>
          <p:cNvPr id="31" name="Picture 3">
            <a:extLst>
              <a:ext uri="{FF2B5EF4-FFF2-40B4-BE49-F238E27FC236}">
                <a16:creationId xmlns:a16="http://schemas.microsoft.com/office/drawing/2014/main" id="{4AA800C6-4C3B-49E3-80B2-383B22466A73}"/>
              </a:ext>
            </a:extLst>
          </p:cNvPr>
          <p:cNvPicPr>
            <a:picLocks noChangeAspect="1"/>
          </p:cNvPicPr>
          <p:nvPr/>
        </p:nvPicPr>
        <p:blipFill rotWithShape="1">
          <a:blip r:embed="rId4"/>
          <a:srcRect t="194" r="49840" b="18920"/>
          <a:stretch/>
        </p:blipFill>
        <p:spPr>
          <a:xfrm>
            <a:off x="6480835" y="1902514"/>
            <a:ext cx="2558908" cy="2064497"/>
          </a:xfrm>
          <a:prstGeom prst="rect">
            <a:avLst/>
          </a:prstGeom>
        </p:spPr>
      </p:pic>
      <p:pic>
        <p:nvPicPr>
          <p:cNvPr id="32" name="Picture 2">
            <a:extLst>
              <a:ext uri="{FF2B5EF4-FFF2-40B4-BE49-F238E27FC236}">
                <a16:creationId xmlns:a16="http://schemas.microsoft.com/office/drawing/2014/main" id="{920E342F-C57A-43E4-90D1-954BB05C88AC}"/>
              </a:ext>
            </a:extLst>
          </p:cNvPr>
          <p:cNvPicPr>
            <a:picLocks noChangeAspect="1"/>
          </p:cNvPicPr>
          <p:nvPr/>
        </p:nvPicPr>
        <p:blipFill rotWithShape="1">
          <a:blip r:embed="rId5"/>
          <a:srcRect r="49795" b="18957"/>
          <a:stretch/>
        </p:blipFill>
        <p:spPr>
          <a:xfrm>
            <a:off x="9269582" y="1902514"/>
            <a:ext cx="2558907" cy="2064497"/>
          </a:xfrm>
          <a:prstGeom prst="rect">
            <a:avLst/>
          </a:prstGeom>
        </p:spPr>
      </p:pic>
      <p:sp>
        <p:nvSpPr>
          <p:cNvPr id="35" name="Rechteck 34">
            <a:extLst>
              <a:ext uri="{FF2B5EF4-FFF2-40B4-BE49-F238E27FC236}">
                <a16:creationId xmlns:a16="http://schemas.microsoft.com/office/drawing/2014/main" id="{816EFB5A-6D0C-4F52-99B7-C706EAA78C55}"/>
              </a:ext>
            </a:extLst>
          </p:cNvPr>
          <p:cNvSpPr/>
          <p:nvPr/>
        </p:nvSpPr>
        <p:spPr>
          <a:xfrm>
            <a:off x="6716292" y="1944720"/>
            <a:ext cx="902592" cy="338554"/>
          </a:xfrm>
          <a:prstGeom prst="rect">
            <a:avLst/>
          </a:prstGeom>
        </p:spPr>
        <p:txBody>
          <a:bodyPr wrap="square">
            <a:spAutoFit/>
          </a:bodyPr>
          <a:lstStyle/>
          <a:p>
            <a:pPr algn="ctr">
              <a:spcAft>
                <a:spcPts val="600"/>
              </a:spcAft>
            </a:pPr>
            <a:r>
              <a:rPr lang="en-US" sz="1600" b="1" dirty="0"/>
              <a:t>B14</a:t>
            </a:r>
          </a:p>
        </p:txBody>
      </p:sp>
      <p:sp>
        <p:nvSpPr>
          <p:cNvPr id="38" name="Rechteck 37">
            <a:extLst>
              <a:ext uri="{FF2B5EF4-FFF2-40B4-BE49-F238E27FC236}">
                <a16:creationId xmlns:a16="http://schemas.microsoft.com/office/drawing/2014/main" id="{2FD6B079-D10C-4CEB-875C-627280957EBB}"/>
              </a:ext>
            </a:extLst>
          </p:cNvPr>
          <p:cNvSpPr/>
          <p:nvPr/>
        </p:nvSpPr>
        <p:spPr>
          <a:xfrm>
            <a:off x="9496870" y="1943301"/>
            <a:ext cx="902592" cy="338554"/>
          </a:xfrm>
          <a:prstGeom prst="rect">
            <a:avLst/>
          </a:prstGeom>
        </p:spPr>
        <p:txBody>
          <a:bodyPr wrap="square">
            <a:spAutoFit/>
          </a:bodyPr>
          <a:lstStyle/>
          <a:p>
            <a:pPr algn="ctr">
              <a:spcAft>
                <a:spcPts val="600"/>
              </a:spcAft>
            </a:pPr>
            <a:r>
              <a:rPr lang="en-US" sz="1600" b="1" dirty="0"/>
              <a:t>B16</a:t>
            </a:r>
          </a:p>
        </p:txBody>
      </p:sp>
      <p:sp>
        <p:nvSpPr>
          <p:cNvPr id="39" name="Rechteck 38">
            <a:extLst>
              <a:ext uri="{FF2B5EF4-FFF2-40B4-BE49-F238E27FC236}">
                <a16:creationId xmlns:a16="http://schemas.microsoft.com/office/drawing/2014/main" id="{5F5F3F96-3319-4E80-A8F8-3513BA51A0E1}"/>
              </a:ext>
            </a:extLst>
          </p:cNvPr>
          <p:cNvSpPr/>
          <p:nvPr/>
        </p:nvSpPr>
        <p:spPr>
          <a:xfrm>
            <a:off x="6535265" y="3979681"/>
            <a:ext cx="902592" cy="338554"/>
          </a:xfrm>
          <a:prstGeom prst="rect">
            <a:avLst/>
          </a:prstGeom>
        </p:spPr>
        <p:txBody>
          <a:bodyPr wrap="square">
            <a:spAutoFit/>
          </a:bodyPr>
          <a:lstStyle/>
          <a:p>
            <a:pPr algn="ctr">
              <a:spcAft>
                <a:spcPts val="600"/>
              </a:spcAft>
            </a:pPr>
            <a:r>
              <a:rPr lang="en-US" sz="1600" dirty="0"/>
              <a:t>09/18</a:t>
            </a:r>
          </a:p>
        </p:txBody>
      </p:sp>
      <p:sp>
        <p:nvSpPr>
          <p:cNvPr id="40" name="Rechteck 39">
            <a:extLst>
              <a:ext uri="{FF2B5EF4-FFF2-40B4-BE49-F238E27FC236}">
                <a16:creationId xmlns:a16="http://schemas.microsoft.com/office/drawing/2014/main" id="{D71C4251-11E8-4E26-8823-BB358AE112DD}"/>
              </a:ext>
            </a:extLst>
          </p:cNvPr>
          <p:cNvSpPr/>
          <p:nvPr/>
        </p:nvSpPr>
        <p:spPr>
          <a:xfrm>
            <a:off x="8271210" y="3979681"/>
            <a:ext cx="902592" cy="338554"/>
          </a:xfrm>
          <a:prstGeom prst="rect">
            <a:avLst/>
          </a:prstGeom>
        </p:spPr>
        <p:txBody>
          <a:bodyPr wrap="square">
            <a:spAutoFit/>
          </a:bodyPr>
          <a:lstStyle/>
          <a:p>
            <a:pPr algn="ctr">
              <a:spcAft>
                <a:spcPts val="600"/>
              </a:spcAft>
            </a:pPr>
            <a:r>
              <a:rPr lang="en-US" sz="1600" dirty="0"/>
              <a:t>01/19</a:t>
            </a:r>
          </a:p>
        </p:txBody>
      </p:sp>
      <p:sp>
        <p:nvSpPr>
          <p:cNvPr id="41" name="Rechteck 40">
            <a:extLst>
              <a:ext uri="{FF2B5EF4-FFF2-40B4-BE49-F238E27FC236}">
                <a16:creationId xmlns:a16="http://schemas.microsoft.com/office/drawing/2014/main" id="{7F3E9AA0-D5BE-483E-BFFA-1F19CEAB4ADF}"/>
              </a:ext>
            </a:extLst>
          </p:cNvPr>
          <p:cNvSpPr/>
          <p:nvPr/>
        </p:nvSpPr>
        <p:spPr>
          <a:xfrm>
            <a:off x="7396905" y="3979681"/>
            <a:ext cx="902592" cy="338554"/>
          </a:xfrm>
          <a:prstGeom prst="rect">
            <a:avLst/>
          </a:prstGeom>
        </p:spPr>
        <p:txBody>
          <a:bodyPr wrap="square">
            <a:spAutoFit/>
          </a:bodyPr>
          <a:lstStyle/>
          <a:p>
            <a:pPr algn="ctr">
              <a:spcAft>
                <a:spcPts val="600"/>
              </a:spcAft>
            </a:pPr>
            <a:r>
              <a:rPr lang="en-US" sz="1600" dirty="0"/>
              <a:t>11/18</a:t>
            </a:r>
          </a:p>
        </p:txBody>
      </p:sp>
      <p:sp>
        <p:nvSpPr>
          <p:cNvPr id="42" name="Rechteck 41">
            <a:extLst>
              <a:ext uri="{FF2B5EF4-FFF2-40B4-BE49-F238E27FC236}">
                <a16:creationId xmlns:a16="http://schemas.microsoft.com/office/drawing/2014/main" id="{C4342292-D389-43B9-B7DE-531FB0C3D8A0}"/>
              </a:ext>
            </a:extLst>
          </p:cNvPr>
          <p:cNvSpPr/>
          <p:nvPr/>
        </p:nvSpPr>
        <p:spPr>
          <a:xfrm>
            <a:off x="9296796" y="3979681"/>
            <a:ext cx="902592" cy="338554"/>
          </a:xfrm>
          <a:prstGeom prst="rect">
            <a:avLst/>
          </a:prstGeom>
        </p:spPr>
        <p:txBody>
          <a:bodyPr wrap="square">
            <a:spAutoFit/>
          </a:bodyPr>
          <a:lstStyle/>
          <a:p>
            <a:pPr algn="ctr">
              <a:spcAft>
                <a:spcPts val="600"/>
              </a:spcAft>
            </a:pPr>
            <a:r>
              <a:rPr lang="en-US" sz="1600" dirty="0"/>
              <a:t>09/18</a:t>
            </a:r>
          </a:p>
        </p:txBody>
      </p:sp>
      <p:sp>
        <p:nvSpPr>
          <p:cNvPr id="43" name="Rechteck 42">
            <a:extLst>
              <a:ext uri="{FF2B5EF4-FFF2-40B4-BE49-F238E27FC236}">
                <a16:creationId xmlns:a16="http://schemas.microsoft.com/office/drawing/2014/main" id="{AF400911-2241-418E-8919-1326320BE9F8}"/>
              </a:ext>
            </a:extLst>
          </p:cNvPr>
          <p:cNvSpPr/>
          <p:nvPr/>
        </p:nvSpPr>
        <p:spPr>
          <a:xfrm>
            <a:off x="11032741" y="3979681"/>
            <a:ext cx="902592" cy="338554"/>
          </a:xfrm>
          <a:prstGeom prst="rect">
            <a:avLst/>
          </a:prstGeom>
        </p:spPr>
        <p:txBody>
          <a:bodyPr wrap="square">
            <a:spAutoFit/>
          </a:bodyPr>
          <a:lstStyle/>
          <a:p>
            <a:pPr algn="ctr">
              <a:spcAft>
                <a:spcPts val="600"/>
              </a:spcAft>
            </a:pPr>
            <a:r>
              <a:rPr lang="en-US" sz="1600" dirty="0"/>
              <a:t>01/19</a:t>
            </a:r>
          </a:p>
        </p:txBody>
      </p:sp>
      <p:sp>
        <p:nvSpPr>
          <p:cNvPr id="44" name="Rechteck 43">
            <a:extLst>
              <a:ext uri="{FF2B5EF4-FFF2-40B4-BE49-F238E27FC236}">
                <a16:creationId xmlns:a16="http://schemas.microsoft.com/office/drawing/2014/main" id="{41B84F03-046F-483C-94C4-4EF27A4D6434}"/>
              </a:ext>
            </a:extLst>
          </p:cNvPr>
          <p:cNvSpPr/>
          <p:nvPr/>
        </p:nvSpPr>
        <p:spPr>
          <a:xfrm>
            <a:off x="10158436" y="3979681"/>
            <a:ext cx="902592" cy="338554"/>
          </a:xfrm>
          <a:prstGeom prst="rect">
            <a:avLst/>
          </a:prstGeom>
        </p:spPr>
        <p:txBody>
          <a:bodyPr wrap="square">
            <a:spAutoFit/>
          </a:bodyPr>
          <a:lstStyle/>
          <a:p>
            <a:pPr algn="ctr">
              <a:spcAft>
                <a:spcPts val="600"/>
              </a:spcAft>
            </a:pPr>
            <a:r>
              <a:rPr lang="en-US" sz="1600" dirty="0"/>
              <a:t>11/18</a:t>
            </a:r>
          </a:p>
        </p:txBody>
      </p:sp>
      <p:sp>
        <p:nvSpPr>
          <p:cNvPr id="7" name="Pfeil: eingekerbt nach rechts 6">
            <a:extLst>
              <a:ext uri="{FF2B5EF4-FFF2-40B4-BE49-F238E27FC236}">
                <a16:creationId xmlns:a16="http://schemas.microsoft.com/office/drawing/2014/main" id="{0FBBFD72-338D-449B-958E-411E87DF9531}"/>
              </a:ext>
            </a:extLst>
          </p:cNvPr>
          <p:cNvSpPr/>
          <p:nvPr/>
        </p:nvSpPr>
        <p:spPr>
          <a:xfrm>
            <a:off x="9005426" y="2576055"/>
            <a:ext cx="226666" cy="360000"/>
          </a:xfrm>
          <a:prstGeom prst="notch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48AA633A-9735-4148-99EB-EE1A07FABEE9}"/>
              </a:ext>
            </a:extLst>
          </p:cNvPr>
          <p:cNvGrpSpPr/>
          <p:nvPr/>
        </p:nvGrpSpPr>
        <p:grpSpPr>
          <a:xfrm>
            <a:off x="6944659" y="1580187"/>
            <a:ext cx="3387318" cy="1175456"/>
            <a:chOff x="7113034" y="3191604"/>
            <a:chExt cx="3387318" cy="1175456"/>
          </a:xfrm>
        </p:grpSpPr>
        <p:cxnSp>
          <p:nvCxnSpPr>
            <p:cNvPr id="14" name="Gerade Verbindung mit Pfeil 13">
              <a:extLst>
                <a:ext uri="{FF2B5EF4-FFF2-40B4-BE49-F238E27FC236}">
                  <a16:creationId xmlns:a16="http://schemas.microsoft.com/office/drawing/2014/main" id="{C4961FC1-5162-4C5A-BB10-C8FCA6AFD7E3}"/>
                </a:ext>
              </a:extLst>
            </p:cNvPr>
            <p:cNvCxnSpPr>
              <a:cxnSpLocks/>
            </p:cNvCxnSpPr>
            <p:nvPr/>
          </p:nvCxnSpPr>
          <p:spPr>
            <a:xfrm>
              <a:off x="7303798" y="4318599"/>
              <a:ext cx="173594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BDFA1152-1ABA-4094-AE6A-2FD23279505D}"/>
                </a:ext>
              </a:extLst>
            </p:cNvPr>
            <p:cNvSpPr/>
            <p:nvPr/>
          </p:nvSpPr>
          <p:spPr>
            <a:xfrm>
              <a:off x="7113034" y="4059283"/>
              <a:ext cx="2060767" cy="307777"/>
            </a:xfrm>
            <a:prstGeom prst="rect">
              <a:avLst/>
            </a:prstGeom>
          </p:spPr>
          <p:txBody>
            <a:bodyPr wrap="square">
              <a:spAutoFit/>
            </a:bodyPr>
            <a:lstStyle/>
            <a:p>
              <a:pPr algn="ctr">
                <a:spcAft>
                  <a:spcPts val="600"/>
                </a:spcAft>
              </a:pPr>
              <a:r>
                <a:rPr lang="en-US" sz="1400" dirty="0"/>
                <a:t>1</a:t>
              </a:r>
              <a:r>
                <a:rPr lang="en-US" sz="1400" baseline="30000" dirty="0"/>
                <a:t>st</a:t>
              </a:r>
              <a:r>
                <a:rPr lang="en-US" sz="1400" dirty="0"/>
                <a:t> FM-A</a:t>
              </a:r>
            </a:p>
          </p:txBody>
        </p:sp>
        <p:sp>
          <p:nvSpPr>
            <p:cNvPr id="49" name="Rechteck 48">
              <a:extLst>
                <a:ext uri="{FF2B5EF4-FFF2-40B4-BE49-F238E27FC236}">
                  <a16:creationId xmlns:a16="http://schemas.microsoft.com/office/drawing/2014/main" id="{2020AD93-A405-426B-A166-B8575462B0F8}"/>
                </a:ext>
              </a:extLst>
            </p:cNvPr>
            <p:cNvSpPr/>
            <p:nvPr/>
          </p:nvSpPr>
          <p:spPr>
            <a:xfrm>
              <a:off x="8439585" y="3191604"/>
              <a:ext cx="2060767" cy="307777"/>
            </a:xfrm>
            <a:prstGeom prst="rect">
              <a:avLst/>
            </a:prstGeom>
          </p:spPr>
          <p:txBody>
            <a:bodyPr wrap="square">
              <a:spAutoFit/>
            </a:bodyPr>
            <a:lstStyle/>
            <a:p>
              <a:pPr algn="ctr">
                <a:spcAft>
                  <a:spcPts val="600"/>
                </a:spcAft>
              </a:pPr>
              <a:r>
                <a:rPr lang="en-US" sz="1400" dirty="0"/>
                <a:t>Rayleigh-clear winds</a:t>
              </a:r>
            </a:p>
          </p:txBody>
        </p:sp>
      </p:grpSp>
      <p:grpSp>
        <p:nvGrpSpPr>
          <p:cNvPr id="46" name="Gruppieren 45">
            <a:extLst>
              <a:ext uri="{FF2B5EF4-FFF2-40B4-BE49-F238E27FC236}">
                <a16:creationId xmlns:a16="http://schemas.microsoft.com/office/drawing/2014/main" id="{AA74C382-3604-4F6F-8692-3D0F198D9DF0}"/>
              </a:ext>
            </a:extLst>
          </p:cNvPr>
          <p:cNvGrpSpPr/>
          <p:nvPr/>
        </p:nvGrpSpPr>
        <p:grpSpPr>
          <a:xfrm>
            <a:off x="9674839" y="2168752"/>
            <a:ext cx="2060767" cy="307777"/>
            <a:chOff x="7113034" y="3835997"/>
            <a:chExt cx="2060767" cy="307777"/>
          </a:xfrm>
        </p:grpSpPr>
        <p:cxnSp>
          <p:nvCxnSpPr>
            <p:cNvPr id="47" name="Gerade Verbindung mit Pfeil 46">
              <a:extLst>
                <a:ext uri="{FF2B5EF4-FFF2-40B4-BE49-F238E27FC236}">
                  <a16:creationId xmlns:a16="http://schemas.microsoft.com/office/drawing/2014/main" id="{D219F13D-2A8F-4FA8-9931-F7773C01320B}"/>
                </a:ext>
              </a:extLst>
            </p:cNvPr>
            <p:cNvCxnSpPr>
              <a:cxnSpLocks/>
            </p:cNvCxnSpPr>
            <p:nvPr/>
          </p:nvCxnSpPr>
          <p:spPr>
            <a:xfrm>
              <a:off x="7303798" y="4095311"/>
              <a:ext cx="173594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CCD201D1-C9EA-41A6-8535-EABF5B34171C}"/>
                </a:ext>
              </a:extLst>
            </p:cNvPr>
            <p:cNvSpPr/>
            <p:nvPr/>
          </p:nvSpPr>
          <p:spPr>
            <a:xfrm>
              <a:off x="7113034" y="3835997"/>
              <a:ext cx="2060767" cy="307777"/>
            </a:xfrm>
            <a:prstGeom prst="rect">
              <a:avLst/>
            </a:prstGeom>
          </p:spPr>
          <p:txBody>
            <a:bodyPr wrap="square">
              <a:spAutoFit/>
            </a:bodyPr>
            <a:lstStyle/>
            <a:p>
              <a:pPr algn="ctr">
                <a:spcAft>
                  <a:spcPts val="600"/>
                </a:spcAft>
              </a:pPr>
              <a:r>
                <a:rPr lang="en-US" sz="1400" dirty="0"/>
                <a:t>1</a:t>
              </a:r>
              <a:r>
                <a:rPr lang="en-US" sz="1400" baseline="30000" dirty="0"/>
                <a:t>st</a:t>
              </a:r>
              <a:r>
                <a:rPr lang="en-US" sz="1400" dirty="0"/>
                <a:t> FM-A</a:t>
              </a:r>
            </a:p>
          </p:txBody>
        </p:sp>
      </p:grpSp>
      <p:sp>
        <p:nvSpPr>
          <p:cNvPr id="33" name="Textfeld 32">
            <a:extLst>
              <a:ext uri="{FF2B5EF4-FFF2-40B4-BE49-F238E27FC236}">
                <a16:creationId xmlns:a16="http://schemas.microsoft.com/office/drawing/2014/main" id="{CA7BDCA8-19BF-4806-AE02-B7F063A5D744}"/>
              </a:ext>
            </a:extLst>
          </p:cNvPr>
          <p:cNvSpPr txBox="1"/>
          <p:nvPr/>
        </p:nvSpPr>
        <p:spPr>
          <a:xfrm>
            <a:off x="6402306" y="4278465"/>
            <a:ext cx="5630944" cy="369332"/>
          </a:xfrm>
          <a:prstGeom prst="rect">
            <a:avLst/>
          </a:prstGeom>
          <a:noFill/>
          <a:ln w="38100">
            <a:solidFill>
              <a:srgbClr val="FF1F23"/>
            </a:solidFill>
          </a:ln>
        </p:spPr>
        <p:txBody>
          <a:bodyPr wrap="square" lIns="180000" rtlCol="0">
            <a:noAutofit/>
          </a:bodyPr>
          <a:lstStyle/>
          <a:p>
            <a:pPr algn="ctr">
              <a:spcAft>
                <a:spcPts val="600"/>
              </a:spcAft>
            </a:pPr>
            <a:r>
              <a:rPr lang="en-US" sz="1700" dirty="0">
                <a:sym typeface="Wingdings" panose="05000000000000000000" pitchFamily="2" charset="2"/>
              </a:rPr>
              <a:t>Improvement of Ray.-clear random error by 20% to 30%</a:t>
            </a:r>
          </a:p>
        </p:txBody>
      </p:sp>
    </p:spTree>
    <p:extLst>
      <p:ext uri="{BB962C8B-B14F-4D97-AF65-F5344CB8AC3E}">
        <p14:creationId xmlns:p14="http://schemas.microsoft.com/office/powerpoint/2010/main" val="29957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2" grpId="0" animBg="1"/>
      <p:bldP spid="35" grpId="0"/>
      <p:bldP spid="38" grpId="0"/>
      <p:bldP spid="39" grpId="0"/>
      <p:bldP spid="40" grpId="0"/>
      <p:bldP spid="41" grpId="0"/>
      <p:bldP spid="42" grpId="0"/>
      <p:bldP spid="43" grpId="0"/>
      <p:bldP spid="44" grpId="0"/>
      <p:bldP spid="7" grpId="0" animBg="1"/>
      <p:bldP spid="33" grpId="0" animBg="1"/>
    </p:bldLst>
  </p:timing>
</p:sld>
</file>

<file path=ppt/theme/theme1.xml><?xml version="1.0" encoding="utf-8"?>
<a:theme xmlns:a="http://schemas.openxmlformats.org/drawingml/2006/main" name="Office">
  <a:themeElements>
    <a:clrScheme name="DLR">
      <a:dk1>
        <a:srgbClr val="000000"/>
      </a:dk1>
      <a:lt1>
        <a:srgbClr val="FFFFFF"/>
      </a:lt1>
      <a:dk2>
        <a:srgbClr val="464646"/>
      </a:dk2>
      <a:lt2>
        <a:srgbClr val="FFFFFF"/>
      </a:lt2>
      <a:accent1>
        <a:srgbClr val="00658B"/>
      </a:accent1>
      <a:accent2>
        <a:srgbClr val="F8DE53"/>
      </a:accent2>
      <a:accent3>
        <a:srgbClr val="0094A8"/>
      </a:accent3>
      <a:accent4>
        <a:srgbClr val="B7D260"/>
      </a:accent4>
      <a:accent5>
        <a:srgbClr val="5F98CB"/>
      </a:accent5>
      <a:accent6>
        <a:srgbClr val="B1B1B1"/>
      </a:accent6>
      <a:hlink>
        <a:srgbClr val="00B0F0"/>
      </a:hlink>
      <a:folHlink>
        <a:srgbClr val="0065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00658B"/>
    </a:custClr>
    <a:custClr name="Blau 2">
      <a:srgbClr val="3B98CB"/>
    </a:custClr>
    <a:custClr name="Blau 3">
      <a:srgbClr val="6CB9DC"/>
    </a:custClr>
    <a:custClr name="Blau 4">
      <a:srgbClr val="A7D3EC"/>
    </a:custClr>
    <a:custClr name="Blau 5">
      <a:srgbClr val="D1E8FA"/>
    </a:custClr>
    <a:custClr name="Gelb 1">
      <a:srgbClr val="D2AE3D"/>
    </a:custClr>
    <a:custClr name="Gelb 2">
      <a:srgbClr val="F2CD51"/>
    </a:custClr>
    <a:custClr name="Gelb 3">
      <a:srgbClr val="F8DE53"/>
    </a:custClr>
    <a:custClr name="Gelb 4">
      <a:srgbClr val="FCEA7A"/>
    </a:custClr>
    <a:custClr name="Gelb 5">
      <a:srgbClr val="FFF8BE"/>
    </a:custClr>
    <a:custClr name="Grün 1">
      <a:srgbClr val="82A043"/>
    </a:custClr>
    <a:custClr name="Grün 2">
      <a:srgbClr val="A6BF51"/>
    </a:custClr>
    <a:custClr name="Grün 3">
      <a:srgbClr val="CAD55C"/>
    </a:custClr>
    <a:custClr name="Grün 4">
      <a:srgbClr val="D9DF78"/>
    </a:custClr>
    <a:custClr name="Grün 5">
      <a:srgbClr val="E6EAAF"/>
    </a:custClr>
    <a:custClr name="Grau 1">
      <a:srgbClr val="666666"/>
    </a:custClr>
    <a:custClr name="Grau 2">
      <a:srgbClr val="868585"/>
    </a:custClr>
    <a:custClr name="Grau 3">
      <a:srgbClr val="B1B1B1"/>
    </a:custClr>
    <a:custClr name="Grau 4">
      <a:srgbClr val="CFCFCF"/>
    </a:custClr>
    <a:custClr name="Grau 5">
      <a:srgbClr val="EB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2acd48d8-921c-4259-8a3d-b0781ba679a3">RJR4FMAMASVY-255725602-1705</_dlc_DocId>
    <_dlc_DocIdUrl xmlns="2acd48d8-921c-4259-8a3d-b0781ba679a3">
      <Url>https://teamsites.dlr.de/sites/corporatedesign/_layouts/15/DocIdRedir.aspx?ID=RJR4FMAMASVY-255725602-1705</Url>
      <Description>RJR4FMAMASVY-255725602-1705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3A8CC32A056AE47942682173C0DE9CE" ma:contentTypeVersion="7" ma:contentTypeDescription="Ein neues Dokument erstellen." ma:contentTypeScope="" ma:versionID="805142680efd2dff13456da6ca9dfc7f">
  <xsd:schema xmlns:xsd="http://www.w3.org/2001/XMLSchema" xmlns:xs="http://www.w3.org/2001/XMLSchema" xmlns:p="http://schemas.microsoft.com/office/2006/metadata/properties" xmlns:ns2="2acd48d8-921c-4259-8a3d-b0781ba679a3" targetNamespace="http://schemas.microsoft.com/office/2006/metadata/properties" ma:root="true" ma:fieldsID="e8b519347e20ca2acbfa3ff94d80d67f" ns2:_="">
    <xsd:import namespace="2acd48d8-921c-4259-8a3d-b0781ba679a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cd48d8-921c-4259-8a3d-b0781ba679a3"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Beständige ID" ma:description="ID beim Hinzufügen beibehalten." ma:hidden="true" ma:internalName="_dlc_DocIdPersistId" ma:readOnly="true">
      <xsd:simpleType>
        <xsd:restriction base="dms:Boolean"/>
      </xsd:simpleType>
    </xsd:element>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AD050-D241-48C1-B48E-F647ABFF83C5}">
  <ds:schemaRefs>
    <ds:schemaRef ds:uri="http://schemas.microsoft.com/sharepoint/events"/>
  </ds:schemaRefs>
</ds:datastoreItem>
</file>

<file path=customXml/itemProps2.xml><?xml version="1.0" encoding="utf-8"?>
<ds:datastoreItem xmlns:ds="http://schemas.openxmlformats.org/officeDocument/2006/customXml" ds:itemID="{F66D7757-6EF8-42C2-BE38-7A8DD329CC8D}">
  <ds:schemaRefs>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2acd48d8-921c-4259-8a3d-b0781ba679a3"/>
  </ds:schemaRefs>
</ds:datastoreItem>
</file>

<file path=customXml/itemProps3.xml><?xml version="1.0" encoding="utf-8"?>
<ds:datastoreItem xmlns:ds="http://schemas.openxmlformats.org/officeDocument/2006/customXml" ds:itemID="{317F45B0-CDCD-4C22-A8C8-CAD45FD36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cd48d8-921c-4259-8a3d-b0781ba67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81228C8-762E-40A3-BA05-9DFB7F2A98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3693</Words>
  <Application>Microsoft Office PowerPoint</Application>
  <PresentationFormat>Breitbild</PresentationFormat>
  <Paragraphs>203</Paragraphs>
  <Slides>13</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13</vt:i4>
      </vt:variant>
    </vt:vector>
  </HeadingPairs>
  <TitlesOfParts>
    <vt:vector size="20" baseType="lpstr">
      <vt:lpstr>MS PGothic</vt:lpstr>
      <vt:lpstr>Arial</vt:lpstr>
      <vt:lpstr>Calibri</vt:lpstr>
      <vt:lpstr>Symbol</vt:lpstr>
      <vt:lpstr>Verdana</vt:lpstr>
      <vt:lpstr>Wingdings</vt:lpstr>
      <vt:lpstr>Office</vt:lpstr>
      <vt:lpstr>The Aeolus Data Innovation and Science Cluster (DISC): Aeolus mission support from Launch to end-of-life and beyond</vt:lpstr>
      <vt:lpstr>ESA’s Aeolus wind lidar mission (2018 - 2023)</vt:lpstr>
      <vt:lpstr>The ALADIN setup – a technological challenge</vt:lpstr>
      <vt:lpstr>The Aeolus Data Innovation and Science Cluster - DISC</vt:lpstr>
      <vt:lpstr>Investigating and correcting “unexpected” bias sources Hot pixels and telescope temperature variations</vt:lpstr>
      <vt:lpstr>Laser energy performance characterization  “Cosmology meets Earth Observation”</vt:lpstr>
      <vt:lpstr>Laser frequency stability characterization   </vt:lpstr>
      <vt:lpstr>Instrument characterization and algorithm optimization Fizeau fringe analysis and spectral performance</vt:lpstr>
      <vt:lpstr>End of life and reprocessing Valuable work and the end and after the mission </vt:lpstr>
      <vt:lpstr>Summary The 7 major challenges and achievements of Aeolus</vt:lpstr>
      <vt:lpstr>Backup </vt:lpstr>
      <vt:lpstr>Relevant references</vt:lpstr>
      <vt:lpstr>Major Lessons Learnt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Witschas, Benjamin</cp:lastModifiedBy>
  <cp:revision>884</cp:revision>
  <cp:lastPrinted>2024-05-14T10:04:51Z</cp:lastPrinted>
  <dcterms:created xsi:type="dcterms:W3CDTF">2022-03-24T21:12:41Z</dcterms:created>
  <dcterms:modified xsi:type="dcterms:W3CDTF">2025-02-20T02:21:46Z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0x010100E3A8CC32A056AE47942682173C0DE9CE</vt:lpwstr>
  </property>
  <property fmtid="{D5CDD505-2E9C-101B-9397-08002B2CF9AE}" pid="3" name="_dlc_DocIdItemGuid">
    <vt:lpwstr>5c6082ca-e65d-4333-a2fc-431e75cd89e9</vt:lpwstr>
  </property>
</Properties>
</file>